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notesSlides/notesSlide2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2.xml" ContentType="application/vnd.openxmlformats-officedocument.presentationml.notesSlide+xml"/>
  <Override PartName="/ppt/charts/chart2.xml" ContentType="application/vnd.openxmlformats-officedocument.drawingml.chart+xml"/>
  <Override PartName="/ppt/notesSlides/notesSlide23.xml" ContentType="application/vnd.openxmlformats-officedocument.presentationml.notesSlide+xml"/>
  <Override PartName="/ppt/charts/chart3.xml" ContentType="application/vnd.openxmlformats-officedocument.drawingml.chart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2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33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7"/>
  </p:sldMasterIdLst>
  <p:notesMasterIdLst>
    <p:notesMasterId r:id="rId52"/>
  </p:notesMasterIdLst>
  <p:handoutMasterIdLst>
    <p:handoutMasterId r:id="rId53"/>
  </p:handoutMasterIdLst>
  <p:sldIdLst>
    <p:sldId id="620" r:id="rId8"/>
    <p:sldId id="605" r:id="rId9"/>
    <p:sldId id="656" r:id="rId10"/>
    <p:sldId id="658" r:id="rId11"/>
    <p:sldId id="661" r:id="rId12"/>
    <p:sldId id="622" r:id="rId13"/>
    <p:sldId id="728" r:id="rId14"/>
    <p:sldId id="724" r:id="rId15"/>
    <p:sldId id="719" r:id="rId16"/>
    <p:sldId id="623" r:id="rId17"/>
    <p:sldId id="731" r:id="rId18"/>
    <p:sldId id="729" r:id="rId19"/>
    <p:sldId id="625" r:id="rId20"/>
    <p:sldId id="700" r:id="rId21"/>
    <p:sldId id="732" r:id="rId22"/>
    <p:sldId id="629" r:id="rId23"/>
    <p:sldId id="665" r:id="rId24"/>
    <p:sldId id="712" r:id="rId25"/>
    <p:sldId id="713" r:id="rId26"/>
    <p:sldId id="714" r:id="rId27"/>
    <p:sldId id="715" r:id="rId28"/>
    <p:sldId id="716" r:id="rId29"/>
    <p:sldId id="717" r:id="rId30"/>
    <p:sldId id="718" r:id="rId31"/>
    <p:sldId id="637" r:id="rId32"/>
    <p:sldId id="682" r:id="rId33"/>
    <p:sldId id="683" r:id="rId34"/>
    <p:sldId id="733" r:id="rId35"/>
    <p:sldId id="734" r:id="rId36"/>
    <p:sldId id="735" r:id="rId37"/>
    <p:sldId id="685" r:id="rId38"/>
    <p:sldId id="686" r:id="rId39"/>
    <p:sldId id="687" r:id="rId40"/>
    <p:sldId id="688" r:id="rId41"/>
    <p:sldId id="689" r:id="rId42"/>
    <p:sldId id="730" r:id="rId43"/>
    <p:sldId id="740" r:id="rId44"/>
    <p:sldId id="742" r:id="rId45"/>
    <p:sldId id="736" r:id="rId46"/>
    <p:sldId id="737" r:id="rId47"/>
    <p:sldId id="738" r:id="rId48"/>
    <p:sldId id="739" r:id="rId49"/>
    <p:sldId id="695" r:id="rId50"/>
    <p:sldId id="570" r:id="rId51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1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1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1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1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1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uthorized User" initials="AU" lastIdx="2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200"/>
    <a:srgbClr val="85DCFF"/>
    <a:srgbClr val="B3E9FF"/>
    <a:srgbClr val="71D6FF"/>
    <a:srgbClr val="D4EFF8"/>
    <a:srgbClr val="AADEF0"/>
    <a:srgbClr val="C6EAC0"/>
    <a:srgbClr val="7FD072"/>
    <a:srgbClr val="85AEFF"/>
    <a:srgbClr val="D1E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39" autoAdjust="0"/>
    <p:restoredTop sz="72939" autoAdjust="0"/>
  </p:normalViewPr>
  <p:slideViewPr>
    <p:cSldViewPr>
      <p:cViewPr>
        <p:scale>
          <a:sx n="69" d="100"/>
          <a:sy n="69" d="100"/>
        </p:scale>
        <p:origin x="-1920" y="-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>
        <p:scale>
          <a:sx n="100" d="100"/>
          <a:sy n="100" d="100"/>
        </p:scale>
        <p:origin x="-2544" y="79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1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handoutMaster" Target="handoutMasters/handoutMaster1.xml"/><Relationship Id="rId58" Type="http://schemas.openxmlformats.org/officeDocument/2006/relationships/tableStyles" Target="tableStyles.xml"/><Relationship Id="rId5" Type="http://schemas.openxmlformats.org/officeDocument/2006/relationships/customXml" Target="../customXml/item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viewProps" Target="view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Account Balance</c:v>
                </c:pt>
              </c:strCache>
            </c:strRef>
          </c:tx>
          <c:spPr>
            <a:ln w="33393">
              <a:solidFill>
                <a:srgbClr val="002060"/>
              </a:solidFill>
            </a:ln>
          </c:spPr>
          <c:marker>
            <c:symbol val="none"/>
          </c:marker>
          <c:cat>
            <c:numRef>
              <c:f>Sheet1!$A$2:$A$32</c:f>
              <c:numCache>
                <c:formatCode>General</c:formatCode>
                <c:ptCount val="3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</c:numCache>
            </c:numRef>
          </c:cat>
          <c:val>
            <c:numRef>
              <c:f>Sheet1!$B$2:$B$32</c:f>
              <c:numCache>
                <c:formatCode>_("$"* #,##0.00_);_("$"* \(#,##0.00\);_("$"* "-"??_);_(@_)</c:formatCode>
                <c:ptCount val="31"/>
                <c:pt idx="0" formatCode="_(&quot;$&quot;* #,##0_);_(&quot;$&quot;* \(#,##0\);_(&quot;$&quot;* &quot;-&quot;??_);_(@_)">
                  <c:v>3000</c:v>
                </c:pt>
                <c:pt idx="1">
                  <c:v>3180</c:v>
                </c:pt>
                <c:pt idx="2">
                  <c:v>6550.8</c:v>
                </c:pt>
                <c:pt idx="3">
                  <c:v>10123.848</c:v>
                </c:pt>
                <c:pt idx="4">
                  <c:v>13911.27888</c:v>
                </c:pt>
                <c:pt idx="5">
                  <c:v>17925.9556128</c:v>
                </c:pt>
                <c:pt idx="6">
                  <c:v>22181.512949568001</c:v>
                </c:pt>
                <c:pt idx="7">
                  <c:v>26692.403726542081</c:v>
                </c:pt>
                <c:pt idx="8">
                  <c:v>31473.947950134607</c:v>
                </c:pt>
                <c:pt idx="9">
                  <c:v>36542.384827142683</c:v>
                </c:pt>
                <c:pt idx="10">
                  <c:v>41914.927916771245</c:v>
                </c:pt>
                <c:pt idx="11">
                  <c:v>47609.823591777524</c:v>
                </c:pt>
                <c:pt idx="12">
                  <c:v>53646.41300728418</c:v>
                </c:pt>
                <c:pt idx="13">
                  <c:v>60045.197787721234</c:v>
                </c:pt>
                <c:pt idx="14">
                  <c:v>66827.909654984513</c:v>
                </c:pt>
                <c:pt idx="15">
                  <c:v>74017.584234283582</c:v>
                </c:pt>
                <c:pt idx="16">
                  <c:v>81638.639288340608</c:v>
                </c:pt>
                <c:pt idx="17">
                  <c:v>89716.957645641043</c:v>
                </c:pt>
                <c:pt idx="18">
                  <c:v>98279.975104379511</c:v>
                </c:pt>
                <c:pt idx="19">
                  <c:v>107356.77361064228</c:v>
                </c:pt>
                <c:pt idx="20">
                  <c:v>116978.18002728082</c:v>
                </c:pt>
                <c:pt idx="21">
                  <c:v>127176.87082891767</c:v>
                </c:pt>
                <c:pt idx="22">
                  <c:v>137987.48307865273</c:v>
                </c:pt>
                <c:pt idx="23">
                  <c:v>149446.73206337189</c:v>
                </c:pt>
                <c:pt idx="24">
                  <c:v>161593.53598717423</c:v>
                </c:pt>
                <c:pt idx="25">
                  <c:v>174469.14814640468</c:v>
                </c:pt>
                <c:pt idx="26">
                  <c:v>188117.29703518897</c:v>
                </c:pt>
                <c:pt idx="27">
                  <c:v>202584.3348573003</c:v>
                </c:pt>
                <c:pt idx="28">
                  <c:v>217919.39494873834</c:v>
                </c:pt>
                <c:pt idx="29">
                  <c:v>234174.55864566265</c:v>
                </c:pt>
                <c:pt idx="30">
                  <c:v>251405.03216440242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8375936"/>
        <c:axId val="268394496"/>
      </c:lineChart>
      <c:catAx>
        <c:axId val="2683759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049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dirty="0"/>
                  <a:t>Year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85"/>
            </a:pPr>
            <a:endParaRPr lang="en-US"/>
          </a:p>
        </c:txPr>
        <c:crossAx val="268394496"/>
        <c:crosses val="autoZero"/>
        <c:auto val="1"/>
        <c:lblAlgn val="ctr"/>
        <c:lblOffset val="100"/>
        <c:tickLblSkip val="5"/>
        <c:noMultiLvlLbl val="0"/>
      </c:catAx>
      <c:valAx>
        <c:axId val="268394496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098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1049" b="1" i="0" u="none" strike="noStrike" baseline="0" dirty="0">
                    <a:solidFill>
                      <a:srgbClr val="000000"/>
                    </a:solidFill>
                    <a:latin typeface="Arial"/>
                    <a:cs typeface="Arial"/>
                  </a:rPr>
                  <a:t>Account Balance </a:t>
                </a:r>
              </a:p>
              <a:p>
                <a:pPr>
                  <a:defRPr sz="1098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1049" b="1" i="0" u="none" strike="noStrike" baseline="0" dirty="0">
                    <a:solidFill>
                      <a:srgbClr val="000000"/>
                    </a:solidFill>
                    <a:latin typeface="Arial"/>
                    <a:cs typeface="Arial"/>
                  </a:rPr>
                  <a:t>(Thousands)</a:t>
                </a:r>
              </a:p>
            </c:rich>
          </c:tx>
          <c:layout/>
          <c:overlay val="0"/>
        </c:title>
        <c:numFmt formatCode="_(&quot;$&quot;* #,##0_);_(&quot;$&quot;* \(#,##0\);_(&quot;$&quot;* &quot;-&quot;??_);_(@_)" sourceLinked="1"/>
        <c:majorTickMark val="out"/>
        <c:minorTickMark val="none"/>
        <c:tickLblPos val="nextTo"/>
        <c:txPr>
          <a:bodyPr/>
          <a:lstStyle/>
          <a:p>
            <a:pPr>
              <a:defRPr sz="1085"/>
            </a:pPr>
            <a:endParaRPr lang="en-US"/>
          </a:p>
        </c:txPr>
        <c:crossAx val="268375936"/>
        <c:crosses val="autoZero"/>
        <c:crossBetween val="between"/>
        <c:dispUnits>
          <c:builtInUnit val="thousands"/>
        </c:dispUnits>
      </c:valAx>
      <c:spPr>
        <a:noFill/>
        <a:ln w="25379">
          <a:noFill/>
        </a:ln>
      </c:spPr>
    </c:plotArea>
    <c:plotVisOnly val="1"/>
    <c:dispBlanksAs val="gap"/>
    <c:showDLblsOverMax val="0"/>
  </c:chart>
  <c:spPr>
    <a:ln>
      <a:solidFill>
        <a:schemeClr val="bg2"/>
      </a:solidFill>
    </a:ln>
  </c:spPr>
  <c:txPr>
    <a:bodyPr/>
    <a:lstStyle/>
    <a:p>
      <a:pPr>
        <a:defRPr sz="788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979051819184124"/>
          <c:y val="3.6082474226804127E-2"/>
          <c:w val="0.8125689084895259"/>
          <c:h val="0.8762886597938145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2060"/>
              </a:solidFill>
            </c:spPr>
          </c:dPt>
          <c:dPt>
            <c:idx val="1"/>
            <c:invertIfNegative val="0"/>
            <c:bubble3D val="0"/>
            <c:spPr>
              <a:solidFill>
                <a:srgbClr val="00B0F0"/>
              </a:solidFill>
            </c:spPr>
          </c:dPt>
          <c:dPt>
            <c:idx val="2"/>
            <c:invertIfNegative val="0"/>
            <c:bubble3D val="0"/>
            <c:spPr>
              <a:solidFill>
                <a:srgbClr val="92D050"/>
              </a:solidFill>
            </c:spPr>
          </c:dPt>
          <c:dLbls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r>
                      <a:rPr lang="en-US" smtClean="0"/>
                      <a:t>1.26M</a:t>
                    </a:r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&quot;$&quot;#,##0\K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Sheet1!$A$2:$A$4</c:f>
              <c:numCache>
                <c:formatCode>0%</c:formatCode>
                <c:ptCount val="3"/>
                <c:pt idx="0">
                  <c:v>0.03</c:v>
                </c:pt>
                <c:pt idx="1">
                  <c:v>0.05</c:v>
                </c:pt>
                <c:pt idx="2">
                  <c:v>0.1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586611.74171693902</c:v>
                </c:pt>
                <c:pt idx="1">
                  <c:v>838016.77388134168</c:v>
                </c:pt>
                <c:pt idx="2">
                  <c:v>1257025.1608220127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268260096"/>
        <c:axId val="268261632"/>
      </c:barChart>
      <c:catAx>
        <c:axId val="268260096"/>
        <c:scaling>
          <c:orientation val="minMax"/>
        </c:scaling>
        <c:delete val="0"/>
        <c:axPos val="b"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384" b="0"/>
            </a:pPr>
            <a:endParaRPr lang="en-US"/>
          </a:p>
        </c:txPr>
        <c:crossAx val="268261632"/>
        <c:crosses val="autoZero"/>
        <c:auto val="1"/>
        <c:lblAlgn val="ctr"/>
        <c:lblOffset val="100"/>
        <c:noMultiLvlLbl val="0"/>
      </c:catAx>
      <c:valAx>
        <c:axId val="268261632"/>
        <c:scaling>
          <c:orientation val="minMax"/>
        </c:scaling>
        <c:delete val="0"/>
        <c:axPos val="l"/>
        <c:numFmt formatCode="\$#,##0" sourceLinked="0"/>
        <c:majorTickMark val="out"/>
        <c:minorTickMark val="none"/>
        <c:tickLblPos val="nextTo"/>
        <c:txPr>
          <a:bodyPr/>
          <a:lstStyle/>
          <a:p>
            <a:pPr>
              <a:defRPr sz="1384" b="0"/>
            </a:pPr>
            <a:endParaRPr lang="en-US"/>
          </a:p>
        </c:txPr>
        <c:crossAx val="268260096"/>
        <c:crosses val="autoZero"/>
        <c:crossBetween val="between"/>
        <c:dispUnits>
          <c:builtInUnit val="thousands"/>
          <c:dispUnitsLbl>
            <c:layout>
              <c:manualLayout>
                <c:xMode val="edge"/>
                <c:yMode val="edge"/>
                <c:x val="9.0270745496666225E-3"/>
                <c:y val="0.3670764042812833"/>
              </c:manualLayout>
            </c:layout>
            <c:tx>
              <c:rich>
                <a:bodyPr rot="-5400000" vert="horz"/>
                <a:lstStyle/>
                <a:p>
                  <a:pPr algn="ctr">
                    <a:defRPr sz="1096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r>
                    <a:rPr lang="en-US" sz="1358" b="1" i="0" u="none" strike="noStrike" baseline="0">
                      <a:solidFill>
                        <a:srgbClr val="808080"/>
                      </a:solidFill>
                      <a:latin typeface="Arial"/>
                      <a:cs typeface="Arial"/>
                    </a:rPr>
                    <a:t>TSP Value</a:t>
                  </a:r>
                </a:p>
                <a:p>
                  <a:pPr algn="ctr">
                    <a:defRPr sz="1096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r>
                    <a:rPr lang="en-US" sz="1358" b="1" i="0" u="none" strike="noStrike" baseline="0">
                      <a:solidFill>
                        <a:srgbClr val="808080"/>
                      </a:solidFill>
                      <a:latin typeface="Arial"/>
                      <a:cs typeface="Arial"/>
                    </a:rPr>
                    <a:t>(Thousands)</a:t>
                  </a:r>
                </a:p>
              </c:rich>
            </c:tx>
          </c:dispUnitsLbl>
        </c:dispUnits>
      </c:valAx>
      <c:spPr>
        <a:noFill/>
        <a:ln w="25362">
          <a:noFill/>
        </a:ln>
      </c:spPr>
    </c:plotArea>
    <c:plotVisOnly val="1"/>
    <c:dispBlanksAs val="gap"/>
    <c:showDLblsOverMax val="0"/>
  </c:chart>
  <c:txPr>
    <a:bodyPr/>
    <a:lstStyle/>
    <a:p>
      <a:pPr>
        <a:defRPr sz="1765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132596685082873"/>
          <c:y val="3.4662045060658585E-2"/>
          <c:w val="0.82099447513812174"/>
          <c:h val="0.87868284228769511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series1</c:v>
                </c:pt>
              </c:strCache>
            </c:strRef>
          </c:tx>
          <c:spPr>
            <a:ln w="62370"/>
          </c:spPr>
          <c:invertIfNegative val="0"/>
          <c:dPt>
            <c:idx val="0"/>
            <c:invertIfNegative val="0"/>
            <c:bubble3D val="0"/>
            <c:spPr>
              <a:solidFill>
                <a:srgbClr val="002060"/>
              </a:solidFill>
              <a:ln w="62370"/>
            </c:spPr>
          </c:dPt>
          <c:dPt>
            <c:idx val="1"/>
            <c:invertIfNegative val="0"/>
            <c:bubble3D val="0"/>
            <c:spPr>
              <a:solidFill>
                <a:srgbClr val="00B0F0"/>
              </a:solidFill>
              <a:ln w="62370"/>
            </c:spPr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ln w="62370"/>
            </c:spPr>
          </c:dPt>
          <c:dLbls>
            <c:numFmt formatCode="&quot;$&quot;#,##0\K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Sheet1!$A$2:$A$4</c:f>
              <c:numCache>
                <c:formatCode>0%</c:formatCode>
                <c:ptCount val="3"/>
                <c:pt idx="0">
                  <c:v>0.03</c:v>
                </c:pt>
                <c:pt idx="1">
                  <c:v>0.05</c:v>
                </c:pt>
                <c:pt idx="2">
                  <c:v>0.1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251405.03216440242</c:v>
                </c:pt>
                <c:pt idx="1">
                  <c:v>419008.38694067084</c:v>
                </c:pt>
                <c:pt idx="2">
                  <c:v>838016.77388134168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268336128"/>
        <c:axId val="268342016"/>
      </c:barChart>
      <c:catAx>
        <c:axId val="268336128"/>
        <c:scaling>
          <c:orientation val="minMax"/>
        </c:scaling>
        <c:delete val="0"/>
        <c:axPos val="b"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385" b="0"/>
            </a:pPr>
            <a:endParaRPr lang="en-US"/>
          </a:p>
        </c:txPr>
        <c:crossAx val="268342016"/>
        <c:crosses val="autoZero"/>
        <c:auto val="1"/>
        <c:lblAlgn val="ctr"/>
        <c:lblOffset val="100"/>
        <c:noMultiLvlLbl val="0"/>
      </c:catAx>
      <c:valAx>
        <c:axId val="268342016"/>
        <c:scaling>
          <c:orientation val="minMax"/>
        </c:scaling>
        <c:delete val="0"/>
        <c:axPos val="l"/>
        <c:numFmt formatCode="\$#,##0" sourceLinked="0"/>
        <c:majorTickMark val="out"/>
        <c:minorTickMark val="none"/>
        <c:tickLblPos val="nextTo"/>
        <c:txPr>
          <a:bodyPr/>
          <a:lstStyle/>
          <a:p>
            <a:pPr>
              <a:defRPr sz="1581" b="0"/>
            </a:pPr>
            <a:endParaRPr lang="en-US"/>
          </a:p>
        </c:txPr>
        <c:crossAx val="268336128"/>
        <c:crosses val="autoZero"/>
        <c:crossBetween val="between"/>
        <c:dispUnits>
          <c:builtInUnit val="thousands"/>
          <c:dispUnitsLbl>
            <c:layout>
              <c:manualLayout>
                <c:xMode val="edge"/>
                <c:yMode val="edge"/>
                <c:x val="1.0324483775811209E-2"/>
                <c:y val="0.34604166666666675"/>
              </c:manualLayout>
            </c:layout>
            <c:tx>
              <c:rich>
                <a:bodyPr rot="-5400000" vert="horz"/>
                <a:lstStyle/>
                <a:p>
                  <a:pPr algn="ctr">
                    <a:defRPr sz="11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r>
                    <a:rPr lang="en-US" sz="1554" b="1" i="0" u="none" strike="noStrike" baseline="0">
                      <a:solidFill>
                        <a:srgbClr val="808080"/>
                      </a:solidFill>
                      <a:latin typeface="Arial"/>
                      <a:cs typeface="Arial"/>
                    </a:rPr>
                    <a:t>TSP Value</a:t>
                  </a:r>
                </a:p>
                <a:p>
                  <a:pPr algn="ctr">
                    <a:defRPr sz="11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r>
                    <a:rPr lang="en-US" sz="1554" b="1" i="0" u="none" strike="noStrike" baseline="0">
                      <a:solidFill>
                        <a:srgbClr val="808080"/>
                      </a:solidFill>
                      <a:latin typeface="Arial"/>
                      <a:cs typeface="Arial"/>
                    </a:rPr>
                    <a:t>Thousands</a:t>
                  </a:r>
                </a:p>
              </c:rich>
            </c:tx>
          </c:dispUnitsLbl>
        </c:dispUnits>
      </c:valAx>
      <c:spPr>
        <a:noFill/>
        <a:ln w="25389">
          <a:noFill/>
        </a:ln>
      </c:spPr>
    </c:plotArea>
    <c:plotVisOnly val="1"/>
    <c:dispBlanksAs val="gap"/>
    <c:showDLblsOverMax val="0"/>
  </c:chart>
  <c:txPr>
    <a:bodyPr/>
    <a:lstStyle/>
    <a:p>
      <a:pPr>
        <a:defRPr sz="1767"/>
      </a:pPr>
      <a:endParaRPr lang="en-US"/>
    </a:p>
  </c:txPr>
  <c:externalData r:id="rId1">
    <c:autoUpdate val="0"/>
  </c:externalData>
</c:chartSpace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AFE879-CD65-4874-A1C2-609AE3527A99}" type="doc">
      <dgm:prSet loTypeId="urn:microsoft.com/office/officeart/2009/layout/CircleArrowProcess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C182A77-C0D4-4F44-91E5-E9E770EA73FD}">
      <dgm:prSet phldrT="[Text]" custT="1"/>
      <dgm:spPr/>
      <dgm:t>
        <a:bodyPr/>
        <a:lstStyle/>
        <a:p>
          <a:r>
            <a:rPr lang="en-US" sz="2400" b="1" dirty="0" smtClean="0">
              <a:latin typeface="Arial"/>
              <a:ea typeface="+mn-ea"/>
            </a:rPr>
            <a:t>High 3 Salary</a:t>
          </a:r>
          <a:endParaRPr lang="en-US" sz="2400" dirty="0"/>
        </a:p>
      </dgm:t>
    </dgm:pt>
    <dgm:pt modelId="{EBC0C41A-D949-4C3F-B8C0-43423A65D40F}" type="parTrans" cxnId="{60E5C9A8-0962-4837-BBE4-C141B5757919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67C48CAD-828D-4447-BF5C-06B923C77B5E}" type="sibTrans" cxnId="{60E5C9A8-0962-4837-BBE4-C141B5757919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C924A3C-6696-49B4-9EC0-4AA600C9C04E}">
      <dgm:prSet phldrT="[Text]" custT="1"/>
      <dgm:spPr/>
      <dgm:t>
        <a:bodyPr/>
        <a:lstStyle/>
        <a:p>
          <a:r>
            <a:rPr lang="en-US" sz="2400" b="1" dirty="0" smtClean="0">
              <a:latin typeface="Arial"/>
              <a:ea typeface="+mn-ea"/>
            </a:rPr>
            <a:t>Years of Service</a:t>
          </a:r>
          <a:endParaRPr lang="en-US" sz="2400" dirty="0"/>
        </a:p>
      </dgm:t>
    </dgm:pt>
    <dgm:pt modelId="{9904B4B9-D9AD-4BFA-AE3A-119A5EA7A7B3}" type="parTrans" cxnId="{22F95584-C53D-49FC-B63B-48F9E83F6EBE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B823B3E6-F526-4CA1-9297-48F3E9F3B70C}" type="sibTrans" cxnId="{22F95584-C53D-49FC-B63B-48F9E83F6EBE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60EDD5E3-2523-4021-8204-A52C19BF4AFB}">
      <dgm:prSet phldrT="[Text]" custT="1"/>
      <dgm:spPr/>
      <dgm:t>
        <a:bodyPr/>
        <a:lstStyle/>
        <a:p>
          <a:r>
            <a:rPr lang="en-US" sz="2400" b="1" dirty="0" smtClean="0">
              <a:latin typeface="Arial"/>
              <a:ea typeface="+mn-ea"/>
            </a:rPr>
            <a:t>Service Factor</a:t>
          </a:r>
          <a:endParaRPr lang="en-US" sz="2400" dirty="0"/>
        </a:p>
      </dgm:t>
    </dgm:pt>
    <dgm:pt modelId="{AB8B1FC6-F971-411F-956A-84E19BE4FD7C}" type="parTrans" cxnId="{55C30BA5-A958-4C5A-B4E8-1586B5D82BEB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947CFB24-11B7-4250-B350-67B9AF5FBFC8}" type="sibTrans" cxnId="{55C30BA5-A958-4C5A-B4E8-1586B5D82BEB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F7CE7A31-E530-4BA9-8C25-2EC1B2F08E34}" type="pres">
      <dgm:prSet presAssocID="{03AFE879-CD65-4874-A1C2-609AE3527A99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12E44B34-865E-406D-8C47-EA99A1B69703}" type="pres">
      <dgm:prSet presAssocID="{FC182A77-C0D4-4F44-91E5-E9E770EA73FD}" presName="Accent1" presStyleCnt="0"/>
      <dgm:spPr/>
    </dgm:pt>
    <dgm:pt modelId="{0878B2A8-35A0-43C7-B160-7B92C02E66B9}" type="pres">
      <dgm:prSet presAssocID="{FC182A77-C0D4-4F44-91E5-E9E770EA73FD}" presName="Accent" presStyleLbl="node1" presStyleIdx="0" presStyleCnt="3" custLinFactNeighborX="-44480"/>
      <dgm:spPr/>
    </dgm:pt>
    <dgm:pt modelId="{05892FDA-A071-4A05-9A01-CC9001668D38}" type="pres">
      <dgm:prSet presAssocID="{FC182A77-C0D4-4F44-91E5-E9E770EA73FD}" presName="Parent1" presStyleLbl="revTx" presStyleIdx="0" presStyleCnt="3" custLinFactNeighborX="-8005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EF2064-F83F-43D1-A770-8E056BB418A8}" type="pres">
      <dgm:prSet presAssocID="{7C924A3C-6696-49B4-9EC0-4AA600C9C04E}" presName="Accent2" presStyleCnt="0"/>
      <dgm:spPr/>
    </dgm:pt>
    <dgm:pt modelId="{92C8F8F3-DDBC-4643-AE32-AE5F29FAF7C1}" type="pres">
      <dgm:prSet presAssocID="{7C924A3C-6696-49B4-9EC0-4AA600C9C04E}" presName="Accent" presStyleLbl="node1" presStyleIdx="1" presStyleCnt="3" custLinFactNeighborX="-44480"/>
      <dgm:spPr/>
    </dgm:pt>
    <dgm:pt modelId="{303B8E56-6C1C-4F8C-B1DD-521A67AC58E8}" type="pres">
      <dgm:prSet presAssocID="{7C924A3C-6696-49B4-9EC0-4AA600C9C04E}" presName="Parent2" presStyleLbl="revTx" presStyleIdx="1" presStyleCnt="3" custLinFactNeighborX="-79542" custLinFactNeighborY="-698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4BE482-0148-4EC1-8083-214FBAB2E8A2}" type="pres">
      <dgm:prSet presAssocID="{60EDD5E3-2523-4021-8204-A52C19BF4AFB}" presName="Accent3" presStyleCnt="0"/>
      <dgm:spPr/>
    </dgm:pt>
    <dgm:pt modelId="{04B3BF5A-E543-4EC3-BB4A-4F358DEBB459}" type="pres">
      <dgm:prSet presAssocID="{60EDD5E3-2523-4021-8204-A52C19BF4AFB}" presName="Accent" presStyleLbl="node1" presStyleIdx="2" presStyleCnt="3" custLinFactNeighborX="-51775"/>
      <dgm:spPr/>
    </dgm:pt>
    <dgm:pt modelId="{8E4E1CCB-F1C3-4B16-8B9B-24B78A452193}" type="pres">
      <dgm:prSet presAssocID="{60EDD5E3-2523-4021-8204-A52C19BF4AFB}" presName="Parent3" presStyleLbl="revTx" presStyleIdx="2" presStyleCnt="3" custLinFactNeighborX="-8005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2F95584-C53D-49FC-B63B-48F9E83F6EBE}" srcId="{03AFE879-CD65-4874-A1C2-609AE3527A99}" destId="{7C924A3C-6696-49B4-9EC0-4AA600C9C04E}" srcOrd="1" destOrd="0" parTransId="{9904B4B9-D9AD-4BFA-AE3A-119A5EA7A7B3}" sibTransId="{B823B3E6-F526-4CA1-9297-48F3E9F3B70C}"/>
    <dgm:cxn modelId="{DD4978DF-E1E9-43D4-B51A-108EE3D82F93}" type="presOf" srcId="{03AFE879-CD65-4874-A1C2-609AE3527A99}" destId="{F7CE7A31-E530-4BA9-8C25-2EC1B2F08E34}" srcOrd="0" destOrd="0" presId="urn:microsoft.com/office/officeart/2009/layout/CircleArrowProcess"/>
    <dgm:cxn modelId="{55C30BA5-A958-4C5A-B4E8-1586B5D82BEB}" srcId="{03AFE879-CD65-4874-A1C2-609AE3527A99}" destId="{60EDD5E3-2523-4021-8204-A52C19BF4AFB}" srcOrd="2" destOrd="0" parTransId="{AB8B1FC6-F971-411F-956A-84E19BE4FD7C}" sibTransId="{947CFB24-11B7-4250-B350-67B9AF5FBFC8}"/>
    <dgm:cxn modelId="{09044D79-09A4-43AB-816D-5461C08D8BA5}" type="presOf" srcId="{60EDD5E3-2523-4021-8204-A52C19BF4AFB}" destId="{8E4E1CCB-F1C3-4B16-8B9B-24B78A452193}" srcOrd="0" destOrd="0" presId="urn:microsoft.com/office/officeart/2009/layout/CircleArrowProcess"/>
    <dgm:cxn modelId="{9D4388AE-D6AC-4A4B-A2F1-02CC38BAEEAF}" type="presOf" srcId="{FC182A77-C0D4-4F44-91E5-E9E770EA73FD}" destId="{05892FDA-A071-4A05-9A01-CC9001668D38}" srcOrd="0" destOrd="0" presId="urn:microsoft.com/office/officeart/2009/layout/CircleArrowProcess"/>
    <dgm:cxn modelId="{DD273899-C7BE-49CE-B1EB-9BEA78639AB9}" type="presOf" srcId="{7C924A3C-6696-49B4-9EC0-4AA600C9C04E}" destId="{303B8E56-6C1C-4F8C-B1DD-521A67AC58E8}" srcOrd="0" destOrd="0" presId="urn:microsoft.com/office/officeart/2009/layout/CircleArrowProcess"/>
    <dgm:cxn modelId="{60E5C9A8-0962-4837-BBE4-C141B5757919}" srcId="{03AFE879-CD65-4874-A1C2-609AE3527A99}" destId="{FC182A77-C0D4-4F44-91E5-E9E770EA73FD}" srcOrd="0" destOrd="0" parTransId="{EBC0C41A-D949-4C3F-B8C0-43423A65D40F}" sibTransId="{67C48CAD-828D-4447-BF5C-06B923C77B5E}"/>
    <dgm:cxn modelId="{AFE15902-F72A-4936-A919-FFD6976B8075}" type="presParOf" srcId="{F7CE7A31-E530-4BA9-8C25-2EC1B2F08E34}" destId="{12E44B34-865E-406D-8C47-EA99A1B69703}" srcOrd="0" destOrd="0" presId="urn:microsoft.com/office/officeart/2009/layout/CircleArrowProcess"/>
    <dgm:cxn modelId="{DA9CD59F-CB88-4F64-A12C-D9F1AD3CA58B}" type="presParOf" srcId="{12E44B34-865E-406D-8C47-EA99A1B69703}" destId="{0878B2A8-35A0-43C7-B160-7B92C02E66B9}" srcOrd="0" destOrd="0" presId="urn:microsoft.com/office/officeart/2009/layout/CircleArrowProcess"/>
    <dgm:cxn modelId="{947FFF9D-638A-49E7-8C65-A4F776F10976}" type="presParOf" srcId="{F7CE7A31-E530-4BA9-8C25-2EC1B2F08E34}" destId="{05892FDA-A071-4A05-9A01-CC9001668D38}" srcOrd="1" destOrd="0" presId="urn:microsoft.com/office/officeart/2009/layout/CircleArrowProcess"/>
    <dgm:cxn modelId="{A98FD103-1CCA-4DF6-8219-D9D4E57420E5}" type="presParOf" srcId="{F7CE7A31-E530-4BA9-8C25-2EC1B2F08E34}" destId="{25EF2064-F83F-43D1-A770-8E056BB418A8}" srcOrd="2" destOrd="0" presId="urn:microsoft.com/office/officeart/2009/layout/CircleArrowProcess"/>
    <dgm:cxn modelId="{E54E610E-C743-4697-A120-8419B58FE1D2}" type="presParOf" srcId="{25EF2064-F83F-43D1-A770-8E056BB418A8}" destId="{92C8F8F3-DDBC-4643-AE32-AE5F29FAF7C1}" srcOrd="0" destOrd="0" presId="urn:microsoft.com/office/officeart/2009/layout/CircleArrowProcess"/>
    <dgm:cxn modelId="{D8923BE9-6ECD-4AB0-9D9D-7C9994C310DD}" type="presParOf" srcId="{F7CE7A31-E530-4BA9-8C25-2EC1B2F08E34}" destId="{303B8E56-6C1C-4F8C-B1DD-521A67AC58E8}" srcOrd="3" destOrd="0" presId="urn:microsoft.com/office/officeart/2009/layout/CircleArrowProcess"/>
    <dgm:cxn modelId="{25C73954-15EC-4D13-9967-FDC48733C5FB}" type="presParOf" srcId="{F7CE7A31-E530-4BA9-8C25-2EC1B2F08E34}" destId="{524BE482-0148-4EC1-8083-214FBAB2E8A2}" srcOrd="4" destOrd="0" presId="urn:microsoft.com/office/officeart/2009/layout/CircleArrowProcess"/>
    <dgm:cxn modelId="{7DF9D7BD-9177-4CE8-AD24-829960965A26}" type="presParOf" srcId="{524BE482-0148-4EC1-8083-214FBAB2E8A2}" destId="{04B3BF5A-E543-4EC3-BB4A-4F358DEBB459}" srcOrd="0" destOrd="0" presId="urn:microsoft.com/office/officeart/2009/layout/CircleArrowProcess"/>
    <dgm:cxn modelId="{6C0CD444-7F6D-49C0-B5A1-5BF9A7ABBAB4}" type="presParOf" srcId="{F7CE7A31-E530-4BA9-8C25-2EC1B2F08E34}" destId="{8E4E1CCB-F1C3-4B16-8B9B-24B78A452193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C5DECD6-394F-429D-94F4-BFF4D049870E}" type="doc">
      <dgm:prSet loTypeId="urn:microsoft.com/office/officeart/2005/8/layout/h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5939FCF-86E1-423C-AF89-E71FA50A2FBC}">
      <dgm:prSet phldrT="[Text]" custT="1"/>
      <dgm:spPr/>
      <dgm:t>
        <a:bodyPr/>
        <a:lstStyle/>
        <a:p>
          <a:r>
            <a:rPr lang="en-US" sz="2400" b="1" dirty="0" smtClean="0"/>
            <a:t>Part A</a:t>
          </a:r>
          <a:endParaRPr lang="en-US" sz="2400" b="1" dirty="0"/>
        </a:p>
      </dgm:t>
    </dgm:pt>
    <dgm:pt modelId="{BC742780-D860-4D95-88F0-622D8ECFE5BC}" type="parTrans" cxnId="{E81F7087-1AAB-4DED-966E-3E8640E41511}">
      <dgm:prSet/>
      <dgm:spPr/>
      <dgm:t>
        <a:bodyPr/>
        <a:lstStyle/>
        <a:p>
          <a:endParaRPr lang="en-US" sz="1200"/>
        </a:p>
      </dgm:t>
    </dgm:pt>
    <dgm:pt modelId="{B437E656-2110-4589-A5C2-6019050FE753}" type="sibTrans" cxnId="{E81F7087-1AAB-4DED-966E-3E8640E41511}">
      <dgm:prSet/>
      <dgm:spPr/>
      <dgm:t>
        <a:bodyPr/>
        <a:lstStyle/>
        <a:p>
          <a:endParaRPr lang="en-US" sz="1200"/>
        </a:p>
      </dgm:t>
    </dgm:pt>
    <dgm:pt modelId="{2D904C4F-C9AD-41EA-8F77-F463A02A2CF6}">
      <dgm:prSet phldrT="[Text]" custT="1"/>
      <dgm:spPr/>
      <dgm:t>
        <a:bodyPr/>
        <a:lstStyle/>
        <a:p>
          <a:pPr>
            <a:spcBef>
              <a:spcPts val="600"/>
            </a:spcBef>
            <a:spcAft>
              <a:spcPts val="2400"/>
            </a:spcAft>
          </a:pPr>
          <a:r>
            <a:rPr lang="en-US" sz="2000" b="0" dirty="0" smtClean="0"/>
            <a:t>Covers inpatient hospital, skilled nursing facility care and home health care. </a:t>
          </a:r>
          <a:endParaRPr lang="en-US" sz="2000" dirty="0"/>
        </a:p>
      </dgm:t>
    </dgm:pt>
    <dgm:pt modelId="{E62EA84D-CEC9-4F2B-AC96-71B079C9D5F6}" type="parTrans" cxnId="{A52E7FA9-2579-4581-8BE2-6C1335590BAD}">
      <dgm:prSet/>
      <dgm:spPr/>
      <dgm:t>
        <a:bodyPr/>
        <a:lstStyle/>
        <a:p>
          <a:endParaRPr lang="en-US" sz="1200"/>
        </a:p>
      </dgm:t>
    </dgm:pt>
    <dgm:pt modelId="{4903113F-3A5B-4FBB-A4D9-578CCE96761D}" type="sibTrans" cxnId="{A52E7FA9-2579-4581-8BE2-6C1335590BAD}">
      <dgm:prSet/>
      <dgm:spPr/>
      <dgm:t>
        <a:bodyPr/>
        <a:lstStyle/>
        <a:p>
          <a:endParaRPr lang="en-US" sz="1200"/>
        </a:p>
      </dgm:t>
    </dgm:pt>
    <dgm:pt modelId="{CE7C4552-EB12-4664-9BC0-64E1C6D6EAD1}">
      <dgm:prSet phldrT="[Text]" custT="1"/>
      <dgm:spPr/>
      <dgm:t>
        <a:bodyPr/>
        <a:lstStyle/>
        <a:p>
          <a:r>
            <a:rPr lang="en-US" sz="2400" b="1" dirty="0" smtClean="0"/>
            <a:t>Part B</a:t>
          </a:r>
          <a:endParaRPr lang="en-US" sz="2400" b="1" dirty="0"/>
        </a:p>
      </dgm:t>
    </dgm:pt>
    <dgm:pt modelId="{D79F315D-94B6-4F85-B6CC-63CF48D8DFBA}" type="parTrans" cxnId="{ED4076D8-343E-413F-B88C-111CDBCB1433}">
      <dgm:prSet/>
      <dgm:spPr/>
      <dgm:t>
        <a:bodyPr/>
        <a:lstStyle/>
        <a:p>
          <a:endParaRPr lang="en-US" sz="1200"/>
        </a:p>
      </dgm:t>
    </dgm:pt>
    <dgm:pt modelId="{7FC2C797-EED2-443D-BDA5-12F1DF0F8755}" type="sibTrans" cxnId="{ED4076D8-343E-413F-B88C-111CDBCB1433}">
      <dgm:prSet/>
      <dgm:spPr/>
      <dgm:t>
        <a:bodyPr/>
        <a:lstStyle/>
        <a:p>
          <a:endParaRPr lang="en-US" sz="1200"/>
        </a:p>
      </dgm:t>
    </dgm:pt>
    <dgm:pt modelId="{683B4237-8E1B-49EB-9809-BA596C5C76EF}">
      <dgm:prSet phldrT="[Text]" custT="1"/>
      <dgm:spPr/>
      <dgm:t>
        <a:bodyPr/>
        <a:lstStyle/>
        <a:p>
          <a:pPr rtl="0">
            <a:spcBef>
              <a:spcPts val="600"/>
            </a:spcBef>
            <a:spcAft>
              <a:spcPts val="2400"/>
            </a:spcAft>
          </a:pPr>
          <a:r>
            <a:rPr lang="en-US" sz="2000" b="0" dirty="0" smtClean="0"/>
            <a:t>Covers most doctors' bills, as well as some medical services and supplies. </a:t>
          </a:r>
          <a:endParaRPr lang="en-US" sz="2000" dirty="0"/>
        </a:p>
      </dgm:t>
    </dgm:pt>
    <dgm:pt modelId="{34F4D57D-2002-478D-9DE7-1C7DFDFEBC36}" type="parTrans" cxnId="{9ABCE001-572B-4613-A608-C1A3856E6023}">
      <dgm:prSet/>
      <dgm:spPr/>
      <dgm:t>
        <a:bodyPr/>
        <a:lstStyle/>
        <a:p>
          <a:endParaRPr lang="en-US" sz="1200"/>
        </a:p>
      </dgm:t>
    </dgm:pt>
    <dgm:pt modelId="{2192E1A8-8273-4957-A8E4-46C43E212308}" type="sibTrans" cxnId="{9ABCE001-572B-4613-A608-C1A3856E6023}">
      <dgm:prSet/>
      <dgm:spPr/>
      <dgm:t>
        <a:bodyPr/>
        <a:lstStyle/>
        <a:p>
          <a:endParaRPr lang="en-US" sz="1200"/>
        </a:p>
      </dgm:t>
    </dgm:pt>
    <dgm:pt modelId="{CD53855B-550D-44A6-AE7B-85268203198F}">
      <dgm:prSet custT="1"/>
      <dgm:spPr/>
      <dgm:t>
        <a:bodyPr/>
        <a:lstStyle/>
        <a:p>
          <a:pPr>
            <a:spcBef>
              <a:spcPts val="600"/>
            </a:spcBef>
            <a:spcAft>
              <a:spcPts val="2400"/>
            </a:spcAft>
          </a:pPr>
          <a:r>
            <a:rPr lang="en-US" sz="2000" dirty="0" smtClean="0"/>
            <a:t>No cost for most</a:t>
          </a:r>
          <a:endParaRPr lang="en-US" sz="2000" dirty="0"/>
        </a:p>
      </dgm:t>
    </dgm:pt>
    <dgm:pt modelId="{2D0DBA09-F4B8-45C1-B5A8-B4176F3F17A2}" type="parTrans" cxnId="{4155BDC5-2A21-4528-910D-B0C7B6118D1A}">
      <dgm:prSet/>
      <dgm:spPr/>
      <dgm:t>
        <a:bodyPr/>
        <a:lstStyle/>
        <a:p>
          <a:endParaRPr lang="en-US" sz="1200"/>
        </a:p>
      </dgm:t>
    </dgm:pt>
    <dgm:pt modelId="{8BEAD216-4503-4EF6-A9FB-425F3D788A1B}" type="sibTrans" cxnId="{4155BDC5-2A21-4528-910D-B0C7B6118D1A}">
      <dgm:prSet/>
      <dgm:spPr/>
      <dgm:t>
        <a:bodyPr/>
        <a:lstStyle/>
        <a:p>
          <a:endParaRPr lang="en-US" sz="1200"/>
        </a:p>
      </dgm:t>
    </dgm:pt>
    <dgm:pt modelId="{F768AF56-3425-4285-8B7C-D631E7D55537}">
      <dgm:prSet custT="1"/>
      <dgm:spPr/>
      <dgm:t>
        <a:bodyPr/>
        <a:lstStyle/>
        <a:p>
          <a:pPr>
            <a:spcBef>
              <a:spcPts val="600"/>
            </a:spcBef>
            <a:spcAft>
              <a:spcPts val="2400"/>
            </a:spcAft>
          </a:pPr>
          <a:r>
            <a:rPr lang="en-US" sz="2000" dirty="0" smtClean="0"/>
            <a:t>Monthly premium</a:t>
          </a:r>
          <a:endParaRPr lang="en-US" sz="2000" dirty="0"/>
        </a:p>
      </dgm:t>
    </dgm:pt>
    <dgm:pt modelId="{CF8306F4-71A5-4219-8D2D-BB098622D6F3}" type="parTrans" cxnId="{606373B9-124D-4A98-9D43-9210E13850BE}">
      <dgm:prSet/>
      <dgm:spPr/>
      <dgm:t>
        <a:bodyPr/>
        <a:lstStyle/>
        <a:p>
          <a:endParaRPr lang="en-US" sz="1200"/>
        </a:p>
      </dgm:t>
    </dgm:pt>
    <dgm:pt modelId="{B6C56B0B-587B-46FD-813B-EF40D2A17A7C}" type="sibTrans" cxnId="{606373B9-124D-4A98-9D43-9210E13850BE}">
      <dgm:prSet/>
      <dgm:spPr/>
      <dgm:t>
        <a:bodyPr/>
        <a:lstStyle/>
        <a:p>
          <a:endParaRPr lang="en-US" sz="1200"/>
        </a:p>
      </dgm:t>
    </dgm:pt>
    <dgm:pt modelId="{76855D40-ED2B-40CB-89D7-7C6421EC9F93}" type="pres">
      <dgm:prSet presAssocID="{CC5DECD6-394F-429D-94F4-BFF4D049870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9691B43-06CA-4BF8-BC3A-13ABCB21E550}" type="pres">
      <dgm:prSet presAssocID="{45939FCF-86E1-423C-AF89-E71FA50A2FBC}" presName="composite" presStyleCnt="0"/>
      <dgm:spPr/>
    </dgm:pt>
    <dgm:pt modelId="{C0969294-5816-4183-868E-A6CA28DCA406}" type="pres">
      <dgm:prSet presAssocID="{45939FCF-86E1-423C-AF89-E71FA50A2FBC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692A4D-8BB1-40CB-8020-A35BFE11D353}" type="pres">
      <dgm:prSet presAssocID="{45939FCF-86E1-423C-AF89-E71FA50A2FBC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0CEDBA-3697-43AA-8DAE-353DA46B25AB}" type="pres">
      <dgm:prSet presAssocID="{B437E656-2110-4589-A5C2-6019050FE753}" presName="space" presStyleCnt="0"/>
      <dgm:spPr/>
    </dgm:pt>
    <dgm:pt modelId="{D7E883BD-7832-48E9-A9CC-4D3D13611720}" type="pres">
      <dgm:prSet presAssocID="{CE7C4552-EB12-4664-9BC0-64E1C6D6EAD1}" presName="composite" presStyleCnt="0"/>
      <dgm:spPr/>
    </dgm:pt>
    <dgm:pt modelId="{6D4C820F-A833-40E2-90D7-CEE6351CCAE2}" type="pres">
      <dgm:prSet presAssocID="{CE7C4552-EB12-4664-9BC0-64E1C6D6EAD1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7CF254-9D1D-4B73-B914-28E3029CDC3E}" type="pres">
      <dgm:prSet presAssocID="{CE7C4552-EB12-4664-9BC0-64E1C6D6EAD1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F5E0D53-49DA-4FD7-B80B-414533FB6269}" type="presOf" srcId="{CD53855B-550D-44A6-AE7B-85268203198F}" destId="{0F692A4D-8BB1-40CB-8020-A35BFE11D353}" srcOrd="0" destOrd="1" presId="urn:microsoft.com/office/officeart/2005/8/layout/hList1"/>
    <dgm:cxn modelId="{E81F7087-1AAB-4DED-966E-3E8640E41511}" srcId="{CC5DECD6-394F-429D-94F4-BFF4D049870E}" destId="{45939FCF-86E1-423C-AF89-E71FA50A2FBC}" srcOrd="0" destOrd="0" parTransId="{BC742780-D860-4D95-88F0-622D8ECFE5BC}" sibTransId="{B437E656-2110-4589-A5C2-6019050FE753}"/>
    <dgm:cxn modelId="{606373B9-124D-4A98-9D43-9210E13850BE}" srcId="{CE7C4552-EB12-4664-9BC0-64E1C6D6EAD1}" destId="{F768AF56-3425-4285-8B7C-D631E7D55537}" srcOrd="1" destOrd="0" parTransId="{CF8306F4-71A5-4219-8D2D-BB098622D6F3}" sibTransId="{B6C56B0B-587B-46FD-813B-EF40D2A17A7C}"/>
    <dgm:cxn modelId="{58E7BE94-4D2C-4559-B355-CAC27F456A89}" type="presOf" srcId="{2D904C4F-C9AD-41EA-8F77-F463A02A2CF6}" destId="{0F692A4D-8BB1-40CB-8020-A35BFE11D353}" srcOrd="0" destOrd="0" presId="urn:microsoft.com/office/officeart/2005/8/layout/hList1"/>
    <dgm:cxn modelId="{D774F2C3-4431-453C-AED7-54970420781D}" type="presOf" srcId="{45939FCF-86E1-423C-AF89-E71FA50A2FBC}" destId="{C0969294-5816-4183-868E-A6CA28DCA406}" srcOrd="0" destOrd="0" presId="urn:microsoft.com/office/officeart/2005/8/layout/hList1"/>
    <dgm:cxn modelId="{160BA7D7-816A-4404-B57F-D49CBB9FF2A8}" type="presOf" srcId="{CC5DECD6-394F-429D-94F4-BFF4D049870E}" destId="{76855D40-ED2B-40CB-89D7-7C6421EC9F93}" srcOrd="0" destOrd="0" presId="urn:microsoft.com/office/officeart/2005/8/layout/hList1"/>
    <dgm:cxn modelId="{C428A82F-8C19-4F85-8D76-681216E6FC4C}" type="presOf" srcId="{CE7C4552-EB12-4664-9BC0-64E1C6D6EAD1}" destId="{6D4C820F-A833-40E2-90D7-CEE6351CCAE2}" srcOrd="0" destOrd="0" presId="urn:microsoft.com/office/officeart/2005/8/layout/hList1"/>
    <dgm:cxn modelId="{4155BDC5-2A21-4528-910D-B0C7B6118D1A}" srcId="{45939FCF-86E1-423C-AF89-E71FA50A2FBC}" destId="{CD53855B-550D-44A6-AE7B-85268203198F}" srcOrd="1" destOrd="0" parTransId="{2D0DBA09-F4B8-45C1-B5A8-B4176F3F17A2}" sibTransId="{8BEAD216-4503-4EF6-A9FB-425F3D788A1B}"/>
    <dgm:cxn modelId="{A52E7FA9-2579-4581-8BE2-6C1335590BAD}" srcId="{45939FCF-86E1-423C-AF89-E71FA50A2FBC}" destId="{2D904C4F-C9AD-41EA-8F77-F463A02A2CF6}" srcOrd="0" destOrd="0" parTransId="{E62EA84D-CEC9-4F2B-AC96-71B079C9D5F6}" sibTransId="{4903113F-3A5B-4FBB-A4D9-578CCE96761D}"/>
    <dgm:cxn modelId="{1063B396-3F62-49FD-B068-EC3A2CC442D0}" type="presOf" srcId="{683B4237-8E1B-49EB-9809-BA596C5C76EF}" destId="{CC7CF254-9D1D-4B73-B914-28E3029CDC3E}" srcOrd="0" destOrd="0" presId="urn:microsoft.com/office/officeart/2005/8/layout/hList1"/>
    <dgm:cxn modelId="{9ABCE001-572B-4613-A608-C1A3856E6023}" srcId="{CE7C4552-EB12-4664-9BC0-64E1C6D6EAD1}" destId="{683B4237-8E1B-49EB-9809-BA596C5C76EF}" srcOrd="0" destOrd="0" parTransId="{34F4D57D-2002-478D-9DE7-1C7DFDFEBC36}" sibTransId="{2192E1A8-8273-4957-A8E4-46C43E212308}"/>
    <dgm:cxn modelId="{ED4076D8-343E-413F-B88C-111CDBCB1433}" srcId="{CC5DECD6-394F-429D-94F4-BFF4D049870E}" destId="{CE7C4552-EB12-4664-9BC0-64E1C6D6EAD1}" srcOrd="1" destOrd="0" parTransId="{D79F315D-94B6-4F85-B6CC-63CF48D8DFBA}" sibTransId="{7FC2C797-EED2-443D-BDA5-12F1DF0F8755}"/>
    <dgm:cxn modelId="{8E7272F4-9205-4E82-A763-0C27DAC11998}" type="presOf" srcId="{F768AF56-3425-4285-8B7C-D631E7D55537}" destId="{CC7CF254-9D1D-4B73-B914-28E3029CDC3E}" srcOrd="0" destOrd="1" presId="urn:microsoft.com/office/officeart/2005/8/layout/hList1"/>
    <dgm:cxn modelId="{CAD701A7-7267-49E6-A469-7E7FE25F31F1}" type="presParOf" srcId="{76855D40-ED2B-40CB-89D7-7C6421EC9F93}" destId="{C9691B43-06CA-4BF8-BC3A-13ABCB21E550}" srcOrd="0" destOrd="0" presId="urn:microsoft.com/office/officeart/2005/8/layout/hList1"/>
    <dgm:cxn modelId="{85B4B8BB-3906-42B2-9869-1874081E6A13}" type="presParOf" srcId="{C9691B43-06CA-4BF8-BC3A-13ABCB21E550}" destId="{C0969294-5816-4183-868E-A6CA28DCA406}" srcOrd="0" destOrd="0" presId="urn:microsoft.com/office/officeart/2005/8/layout/hList1"/>
    <dgm:cxn modelId="{DF855CB8-54DF-4622-BB36-421D9BC49DD7}" type="presParOf" srcId="{C9691B43-06CA-4BF8-BC3A-13ABCB21E550}" destId="{0F692A4D-8BB1-40CB-8020-A35BFE11D353}" srcOrd="1" destOrd="0" presId="urn:microsoft.com/office/officeart/2005/8/layout/hList1"/>
    <dgm:cxn modelId="{CE8C4D73-5AF7-43E4-ABCC-0AF2180C3C31}" type="presParOf" srcId="{76855D40-ED2B-40CB-89D7-7C6421EC9F93}" destId="{0A0CEDBA-3697-43AA-8DAE-353DA46B25AB}" srcOrd="1" destOrd="0" presId="urn:microsoft.com/office/officeart/2005/8/layout/hList1"/>
    <dgm:cxn modelId="{97A2EF52-EBD5-4824-925C-2D0437EA680A}" type="presParOf" srcId="{76855D40-ED2B-40CB-89D7-7C6421EC9F93}" destId="{D7E883BD-7832-48E9-A9CC-4D3D13611720}" srcOrd="2" destOrd="0" presId="urn:microsoft.com/office/officeart/2005/8/layout/hList1"/>
    <dgm:cxn modelId="{FBABCACC-35F8-45F7-939F-76A116DF8DD0}" type="presParOf" srcId="{D7E883BD-7832-48E9-A9CC-4D3D13611720}" destId="{6D4C820F-A833-40E2-90D7-CEE6351CCAE2}" srcOrd="0" destOrd="0" presId="urn:microsoft.com/office/officeart/2005/8/layout/hList1"/>
    <dgm:cxn modelId="{EB807E4E-E990-4485-BC19-A4FD4553AD6E}" type="presParOf" srcId="{D7E883BD-7832-48E9-A9CC-4D3D13611720}" destId="{CC7CF254-9D1D-4B73-B914-28E3029CDC3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6B064DD-16E5-4913-8A14-63884577C4FF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3" csCatId="colorful" phldr="1"/>
      <dgm:spPr/>
    </dgm:pt>
    <dgm:pt modelId="{E35CF677-41B4-41F5-8814-3402467BCBAF}">
      <dgm:prSet phldrT="[Text]" custT="1"/>
      <dgm:spPr/>
      <dgm:t>
        <a:bodyPr/>
        <a:lstStyle/>
        <a:p>
          <a:r>
            <a:rPr lang="en-US" sz="1800" b="1" dirty="0" smtClean="0"/>
            <a:t>Increase FERS employee contribution by 1% per year until equal to agency contribution.</a:t>
          </a:r>
          <a:endParaRPr lang="en-US" sz="1800" b="1" dirty="0"/>
        </a:p>
      </dgm:t>
    </dgm:pt>
    <dgm:pt modelId="{129D9E6F-47D4-4411-A90A-EF6C7C9311C1}" type="parTrans" cxnId="{85896FA6-E92E-459B-ACD4-6E23024FE78D}">
      <dgm:prSet/>
      <dgm:spPr/>
      <dgm:t>
        <a:bodyPr/>
        <a:lstStyle/>
        <a:p>
          <a:endParaRPr lang="en-US" sz="1800" b="1"/>
        </a:p>
      </dgm:t>
    </dgm:pt>
    <dgm:pt modelId="{C195F31E-63C2-4107-A558-F687A69F5251}" type="sibTrans" cxnId="{85896FA6-E92E-459B-ACD4-6E23024FE78D}">
      <dgm:prSet/>
      <dgm:spPr/>
      <dgm:t>
        <a:bodyPr/>
        <a:lstStyle/>
        <a:p>
          <a:endParaRPr lang="en-US" sz="1800" b="1"/>
        </a:p>
      </dgm:t>
    </dgm:pt>
    <dgm:pt modelId="{6675B17C-FCFB-44ED-9F10-A0FA98B60644}">
      <dgm:prSet phldrT="[Text]" custT="1"/>
      <dgm:spPr/>
      <dgm:t>
        <a:bodyPr/>
        <a:lstStyle/>
        <a:p>
          <a:r>
            <a:rPr lang="en-US" sz="1800" b="1" dirty="0" smtClean="0"/>
            <a:t>FERS annuity calculation based on High-5 average salary instead of High-3 </a:t>
          </a:r>
          <a:endParaRPr lang="en-US" sz="1800" b="1" dirty="0"/>
        </a:p>
      </dgm:t>
    </dgm:pt>
    <dgm:pt modelId="{4B07B6BE-A177-4FC2-BFDA-E1FB69D2973A}" type="parTrans" cxnId="{AD1D9F28-DB78-4A23-AD30-69CCCB0810A4}">
      <dgm:prSet/>
      <dgm:spPr/>
      <dgm:t>
        <a:bodyPr/>
        <a:lstStyle/>
        <a:p>
          <a:endParaRPr lang="en-US" sz="1800" b="1"/>
        </a:p>
      </dgm:t>
    </dgm:pt>
    <dgm:pt modelId="{BDDB1C35-4061-45F4-A4BA-251A892DC34C}" type="sibTrans" cxnId="{AD1D9F28-DB78-4A23-AD30-69CCCB0810A4}">
      <dgm:prSet/>
      <dgm:spPr/>
      <dgm:t>
        <a:bodyPr/>
        <a:lstStyle/>
        <a:p>
          <a:endParaRPr lang="en-US" sz="1800" b="1"/>
        </a:p>
      </dgm:t>
    </dgm:pt>
    <dgm:pt modelId="{0FC35131-C674-4F40-B0E0-4862D2CBA8D4}">
      <dgm:prSet phldrT="[Text]" custT="1"/>
      <dgm:spPr/>
      <dgm:t>
        <a:bodyPr/>
        <a:lstStyle/>
        <a:p>
          <a:r>
            <a:rPr lang="en-US" sz="1800" b="1" dirty="0" smtClean="0"/>
            <a:t>Eliminate FERS Annuity Supplement</a:t>
          </a:r>
          <a:endParaRPr lang="en-US" sz="1800" b="1" dirty="0"/>
        </a:p>
      </dgm:t>
    </dgm:pt>
    <dgm:pt modelId="{ECCB2E62-15AF-4FBF-85F1-4285F05D13F0}" type="parTrans" cxnId="{F7F590E2-62D4-46A4-8EB7-28591B075467}">
      <dgm:prSet/>
      <dgm:spPr/>
      <dgm:t>
        <a:bodyPr/>
        <a:lstStyle/>
        <a:p>
          <a:endParaRPr lang="en-US" sz="1800" b="1"/>
        </a:p>
      </dgm:t>
    </dgm:pt>
    <dgm:pt modelId="{3B0A61EE-65D4-40E8-A625-9C11B20E5171}" type="sibTrans" cxnId="{F7F590E2-62D4-46A4-8EB7-28591B075467}">
      <dgm:prSet/>
      <dgm:spPr/>
      <dgm:t>
        <a:bodyPr/>
        <a:lstStyle/>
        <a:p>
          <a:endParaRPr lang="en-US" sz="1800" b="1"/>
        </a:p>
      </dgm:t>
    </dgm:pt>
    <dgm:pt modelId="{FA61D714-C94C-4FEA-9205-8F5C65C23810}">
      <dgm:prSet phldrT="[Text]" custT="1"/>
      <dgm:spPr/>
      <dgm:t>
        <a:bodyPr/>
        <a:lstStyle/>
        <a:p>
          <a:r>
            <a:rPr lang="en-US" sz="1800" b="1" dirty="0" smtClean="0"/>
            <a:t>Eliminate Cost of Living Adjustment (COLA) for FERS annuity</a:t>
          </a:r>
          <a:endParaRPr lang="en-US" sz="1800" b="1" dirty="0"/>
        </a:p>
      </dgm:t>
    </dgm:pt>
    <dgm:pt modelId="{97732D7D-7977-4C4F-A1BE-B2079FAEC76E}" type="parTrans" cxnId="{092DADFA-66CD-4953-940A-C4F1323C0C11}">
      <dgm:prSet/>
      <dgm:spPr/>
      <dgm:t>
        <a:bodyPr/>
        <a:lstStyle/>
        <a:p>
          <a:endParaRPr lang="en-US" sz="1800" b="1"/>
        </a:p>
      </dgm:t>
    </dgm:pt>
    <dgm:pt modelId="{D6AA44F4-12F2-43D6-A854-C2111F206467}" type="sibTrans" cxnId="{092DADFA-66CD-4953-940A-C4F1323C0C11}">
      <dgm:prSet/>
      <dgm:spPr/>
      <dgm:t>
        <a:bodyPr/>
        <a:lstStyle/>
        <a:p>
          <a:endParaRPr lang="en-US" sz="1800" b="1"/>
        </a:p>
      </dgm:t>
    </dgm:pt>
    <dgm:pt modelId="{94501176-F9D1-4850-99A2-E61E0FFFF859}">
      <dgm:prSet phldrT="[Text]" custT="1"/>
      <dgm:spPr/>
      <dgm:t>
        <a:bodyPr/>
        <a:lstStyle/>
        <a:p>
          <a:r>
            <a:rPr lang="en-US" sz="1800" b="1" dirty="0" smtClean="0"/>
            <a:t>Reduce COLA by 0.5% for CSRS annuity</a:t>
          </a:r>
          <a:endParaRPr lang="en-US" sz="1800" b="1" dirty="0"/>
        </a:p>
      </dgm:t>
    </dgm:pt>
    <dgm:pt modelId="{E2A333E8-CEF7-4921-95E5-AB9B2FEF3809}" type="parTrans" cxnId="{A7A89F4D-1F58-4BDA-9451-E70987EF0C2A}">
      <dgm:prSet/>
      <dgm:spPr/>
      <dgm:t>
        <a:bodyPr/>
        <a:lstStyle/>
        <a:p>
          <a:endParaRPr lang="en-US" sz="1800" b="1"/>
        </a:p>
      </dgm:t>
    </dgm:pt>
    <dgm:pt modelId="{ED68B249-B769-4443-BE1D-3468F1DF9CF8}" type="sibTrans" cxnId="{A7A89F4D-1F58-4BDA-9451-E70987EF0C2A}">
      <dgm:prSet/>
      <dgm:spPr/>
      <dgm:t>
        <a:bodyPr/>
        <a:lstStyle/>
        <a:p>
          <a:endParaRPr lang="en-US" sz="1800" b="1"/>
        </a:p>
      </dgm:t>
    </dgm:pt>
    <dgm:pt modelId="{0B74E784-F7DB-4B7A-A942-B291BBAA9198}" type="pres">
      <dgm:prSet presAssocID="{B6B064DD-16E5-4913-8A14-63884577C4FF}" presName="Name0" presStyleCnt="0">
        <dgm:presLayoutVars>
          <dgm:chMax val="7"/>
          <dgm:chPref val="7"/>
          <dgm:dir/>
        </dgm:presLayoutVars>
      </dgm:prSet>
      <dgm:spPr/>
    </dgm:pt>
    <dgm:pt modelId="{8F38DBC3-D515-4441-9BC2-A93C54EFB646}" type="pres">
      <dgm:prSet presAssocID="{B6B064DD-16E5-4913-8A14-63884577C4FF}" presName="Name1" presStyleCnt="0"/>
      <dgm:spPr/>
    </dgm:pt>
    <dgm:pt modelId="{30F6B09E-B818-4213-85D4-8132841AF603}" type="pres">
      <dgm:prSet presAssocID="{B6B064DD-16E5-4913-8A14-63884577C4FF}" presName="cycle" presStyleCnt="0"/>
      <dgm:spPr/>
    </dgm:pt>
    <dgm:pt modelId="{4EEF5D78-F25B-4ABC-B2EC-32EDBED71E21}" type="pres">
      <dgm:prSet presAssocID="{B6B064DD-16E5-4913-8A14-63884577C4FF}" presName="srcNode" presStyleLbl="node1" presStyleIdx="0" presStyleCnt="5"/>
      <dgm:spPr/>
    </dgm:pt>
    <dgm:pt modelId="{A6028F2A-416C-4E1F-B62D-73FAB4ABBE1D}" type="pres">
      <dgm:prSet presAssocID="{B6B064DD-16E5-4913-8A14-63884577C4FF}" presName="conn" presStyleLbl="parChTrans1D2" presStyleIdx="0" presStyleCnt="1"/>
      <dgm:spPr/>
      <dgm:t>
        <a:bodyPr/>
        <a:lstStyle/>
        <a:p>
          <a:endParaRPr lang="en-US"/>
        </a:p>
      </dgm:t>
    </dgm:pt>
    <dgm:pt modelId="{3C2232AA-BCB7-4D3A-AD47-09BABBD8CA30}" type="pres">
      <dgm:prSet presAssocID="{B6B064DD-16E5-4913-8A14-63884577C4FF}" presName="extraNode" presStyleLbl="node1" presStyleIdx="0" presStyleCnt="5"/>
      <dgm:spPr/>
    </dgm:pt>
    <dgm:pt modelId="{CE84E77E-1429-4341-A64D-C708DCEB5CD3}" type="pres">
      <dgm:prSet presAssocID="{B6B064DD-16E5-4913-8A14-63884577C4FF}" presName="dstNode" presStyleLbl="node1" presStyleIdx="0" presStyleCnt="5"/>
      <dgm:spPr/>
    </dgm:pt>
    <dgm:pt modelId="{3E465E2C-BD56-46B3-B3FB-9AFE8D7A03EA}" type="pres">
      <dgm:prSet presAssocID="{E35CF677-41B4-41F5-8814-3402467BCBAF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2FE399-D8BE-4ED1-933C-5CF9B2C283BC}" type="pres">
      <dgm:prSet presAssocID="{E35CF677-41B4-41F5-8814-3402467BCBAF}" presName="accent_1" presStyleCnt="0"/>
      <dgm:spPr/>
    </dgm:pt>
    <dgm:pt modelId="{1E9EF527-46EF-4E83-9CDA-48C40A65DDBD}" type="pres">
      <dgm:prSet presAssocID="{E35CF677-41B4-41F5-8814-3402467BCBAF}" presName="accentRepeatNode" presStyleLbl="solidFgAcc1" presStyleIdx="0" presStyleCnt="5"/>
      <dgm:spPr/>
    </dgm:pt>
    <dgm:pt modelId="{357E8102-7151-45CB-890A-24B07840807A}" type="pres">
      <dgm:prSet presAssocID="{6675B17C-FCFB-44ED-9F10-A0FA98B60644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1ACCCB-8CFE-4244-B71B-1CFE6BFED0D2}" type="pres">
      <dgm:prSet presAssocID="{6675B17C-FCFB-44ED-9F10-A0FA98B60644}" presName="accent_2" presStyleCnt="0"/>
      <dgm:spPr/>
    </dgm:pt>
    <dgm:pt modelId="{0FC25E7F-A094-42AE-9314-70E08D358A04}" type="pres">
      <dgm:prSet presAssocID="{6675B17C-FCFB-44ED-9F10-A0FA98B60644}" presName="accentRepeatNode" presStyleLbl="solidFgAcc1" presStyleIdx="1" presStyleCnt="5"/>
      <dgm:spPr/>
    </dgm:pt>
    <dgm:pt modelId="{5E2DA6E3-47E9-4CC6-A4A2-F998FC47AE4D}" type="pres">
      <dgm:prSet presAssocID="{0FC35131-C674-4F40-B0E0-4862D2CBA8D4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88EC7C-E4FE-4DE0-9C0D-C9C9ABF45316}" type="pres">
      <dgm:prSet presAssocID="{0FC35131-C674-4F40-B0E0-4862D2CBA8D4}" presName="accent_3" presStyleCnt="0"/>
      <dgm:spPr/>
    </dgm:pt>
    <dgm:pt modelId="{36D1002A-23E2-4AD0-B085-91A744B6F255}" type="pres">
      <dgm:prSet presAssocID="{0FC35131-C674-4F40-B0E0-4862D2CBA8D4}" presName="accentRepeatNode" presStyleLbl="solidFgAcc1" presStyleIdx="2" presStyleCnt="5"/>
      <dgm:spPr/>
    </dgm:pt>
    <dgm:pt modelId="{C15DB9AB-3236-4A02-84CA-0A2C606ACF97}" type="pres">
      <dgm:prSet presAssocID="{FA61D714-C94C-4FEA-9205-8F5C65C23810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6CEB2F-40FD-4EC7-8A8C-A622EE8CF5F3}" type="pres">
      <dgm:prSet presAssocID="{FA61D714-C94C-4FEA-9205-8F5C65C23810}" presName="accent_4" presStyleCnt="0"/>
      <dgm:spPr/>
    </dgm:pt>
    <dgm:pt modelId="{D008AAAE-4B1D-4F57-B1A2-A35F368DCB9A}" type="pres">
      <dgm:prSet presAssocID="{FA61D714-C94C-4FEA-9205-8F5C65C23810}" presName="accentRepeatNode" presStyleLbl="solidFgAcc1" presStyleIdx="3" presStyleCnt="5"/>
      <dgm:spPr/>
    </dgm:pt>
    <dgm:pt modelId="{50F4DDB8-D48C-411D-91EA-DFDC60ABCE69}" type="pres">
      <dgm:prSet presAssocID="{94501176-F9D1-4850-99A2-E61E0FFFF859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6090A0-5ED8-44B2-A462-1834802FD58C}" type="pres">
      <dgm:prSet presAssocID="{94501176-F9D1-4850-99A2-E61E0FFFF859}" presName="accent_5" presStyleCnt="0"/>
      <dgm:spPr/>
    </dgm:pt>
    <dgm:pt modelId="{112F4C04-4A3A-446C-AA82-E2945664B044}" type="pres">
      <dgm:prSet presAssocID="{94501176-F9D1-4850-99A2-E61E0FFFF859}" presName="accentRepeatNode" presStyleLbl="solidFgAcc1" presStyleIdx="4" presStyleCnt="5"/>
      <dgm:spPr/>
    </dgm:pt>
  </dgm:ptLst>
  <dgm:cxnLst>
    <dgm:cxn modelId="{AD1D9F28-DB78-4A23-AD30-69CCCB0810A4}" srcId="{B6B064DD-16E5-4913-8A14-63884577C4FF}" destId="{6675B17C-FCFB-44ED-9F10-A0FA98B60644}" srcOrd="1" destOrd="0" parTransId="{4B07B6BE-A177-4FC2-BFDA-E1FB69D2973A}" sibTransId="{BDDB1C35-4061-45F4-A4BA-251A892DC34C}"/>
    <dgm:cxn modelId="{9A3F79C2-2FCC-4558-990A-6A5008AAE7CB}" type="presOf" srcId="{6675B17C-FCFB-44ED-9F10-A0FA98B60644}" destId="{357E8102-7151-45CB-890A-24B07840807A}" srcOrd="0" destOrd="0" presId="urn:microsoft.com/office/officeart/2008/layout/VerticalCurvedList"/>
    <dgm:cxn modelId="{8727DD81-591F-4365-8DEE-5006F17B01BA}" type="presOf" srcId="{94501176-F9D1-4850-99A2-E61E0FFFF859}" destId="{50F4DDB8-D48C-411D-91EA-DFDC60ABCE69}" srcOrd="0" destOrd="0" presId="urn:microsoft.com/office/officeart/2008/layout/VerticalCurvedList"/>
    <dgm:cxn modelId="{7D992022-B067-45B0-B193-83B7FBD23D20}" type="presOf" srcId="{FA61D714-C94C-4FEA-9205-8F5C65C23810}" destId="{C15DB9AB-3236-4A02-84CA-0A2C606ACF97}" srcOrd="0" destOrd="0" presId="urn:microsoft.com/office/officeart/2008/layout/VerticalCurvedList"/>
    <dgm:cxn modelId="{092DADFA-66CD-4953-940A-C4F1323C0C11}" srcId="{B6B064DD-16E5-4913-8A14-63884577C4FF}" destId="{FA61D714-C94C-4FEA-9205-8F5C65C23810}" srcOrd="3" destOrd="0" parTransId="{97732D7D-7977-4C4F-A1BE-B2079FAEC76E}" sibTransId="{D6AA44F4-12F2-43D6-A854-C2111F206467}"/>
    <dgm:cxn modelId="{B2B32393-6CEC-48DE-96FA-C491F7393150}" type="presOf" srcId="{0FC35131-C674-4F40-B0E0-4862D2CBA8D4}" destId="{5E2DA6E3-47E9-4CC6-A4A2-F998FC47AE4D}" srcOrd="0" destOrd="0" presId="urn:microsoft.com/office/officeart/2008/layout/VerticalCurvedList"/>
    <dgm:cxn modelId="{2FE46978-0379-41EF-8B7B-7EAADE92F217}" type="presOf" srcId="{E35CF677-41B4-41F5-8814-3402467BCBAF}" destId="{3E465E2C-BD56-46B3-B3FB-9AFE8D7A03EA}" srcOrd="0" destOrd="0" presId="urn:microsoft.com/office/officeart/2008/layout/VerticalCurvedList"/>
    <dgm:cxn modelId="{F7F590E2-62D4-46A4-8EB7-28591B075467}" srcId="{B6B064DD-16E5-4913-8A14-63884577C4FF}" destId="{0FC35131-C674-4F40-B0E0-4862D2CBA8D4}" srcOrd="2" destOrd="0" parTransId="{ECCB2E62-15AF-4FBF-85F1-4285F05D13F0}" sibTransId="{3B0A61EE-65D4-40E8-A625-9C11B20E5171}"/>
    <dgm:cxn modelId="{85896FA6-E92E-459B-ACD4-6E23024FE78D}" srcId="{B6B064DD-16E5-4913-8A14-63884577C4FF}" destId="{E35CF677-41B4-41F5-8814-3402467BCBAF}" srcOrd="0" destOrd="0" parTransId="{129D9E6F-47D4-4411-A90A-EF6C7C9311C1}" sibTransId="{C195F31E-63C2-4107-A558-F687A69F5251}"/>
    <dgm:cxn modelId="{4F8E0920-288D-4F2C-B219-A3FB025050D4}" type="presOf" srcId="{B6B064DD-16E5-4913-8A14-63884577C4FF}" destId="{0B74E784-F7DB-4B7A-A942-B291BBAA9198}" srcOrd="0" destOrd="0" presId="urn:microsoft.com/office/officeart/2008/layout/VerticalCurvedList"/>
    <dgm:cxn modelId="{FE27F2CD-2DCE-44A8-B03E-A010E790257A}" type="presOf" srcId="{C195F31E-63C2-4107-A558-F687A69F5251}" destId="{A6028F2A-416C-4E1F-B62D-73FAB4ABBE1D}" srcOrd="0" destOrd="0" presId="urn:microsoft.com/office/officeart/2008/layout/VerticalCurvedList"/>
    <dgm:cxn modelId="{A7A89F4D-1F58-4BDA-9451-E70987EF0C2A}" srcId="{B6B064DD-16E5-4913-8A14-63884577C4FF}" destId="{94501176-F9D1-4850-99A2-E61E0FFFF859}" srcOrd="4" destOrd="0" parTransId="{E2A333E8-CEF7-4921-95E5-AB9B2FEF3809}" sibTransId="{ED68B249-B769-4443-BE1D-3468F1DF9CF8}"/>
    <dgm:cxn modelId="{D6EACE2F-2992-4954-84F5-31418F277B33}" type="presParOf" srcId="{0B74E784-F7DB-4B7A-A942-B291BBAA9198}" destId="{8F38DBC3-D515-4441-9BC2-A93C54EFB646}" srcOrd="0" destOrd="0" presId="urn:microsoft.com/office/officeart/2008/layout/VerticalCurvedList"/>
    <dgm:cxn modelId="{52CA56AA-E528-4D81-850A-BBC7CEC05E81}" type="presParOf" srcId="{8F38DBC3-D515-4441-9BC2-A93C54EFB646}" destId="{30F6B09E-B818-4213-85D4-8132841AF603}" srcOrd="0" destOrd="0" presId="urn:microsoft.com/office/officeart/2008/layout/VerticalCurvedList"/>
    <dgm:cxn modelId="{4232EAC4-F508-4B80-BC04-A29DB3EC4807}" type="presParOf" srcId="{30F6B09E-B818-4213-85D4-8132841AF603}" destId="{4EEF5D78-F25B-4ABC-B2EC-32EDBED71E21}" srcOrd="0" destOrd="0" presId="urn:microsoft.com/office/officeart/2008/layout/VerticalCurvedList"/>
    <dgm:cxn modelId="{8755367D-1D9F-4D05-B61C-D874722080F0}" type="presParOf" srcId="{30F6B09E-B818-4213-85D4-8132841AF603}" destId="{A6028F2A-416C-4E1F-B62D-73FAB4ABBE1D}" srcOrd="1" destOrd="0" presId="urn:microsoft.com/office/officeart/2008/layout/VerticalCurvedList"/>
    <dgm:cxn modelId="{52C296A1-5425-4796-A3F2-48134417EEB8}" type="presParOf" srcId="{30F6B09E-B818-4213-85D4-8132841AF603}" destId="{3C2232AA-BCB7-4D3A-AD47-09BABBD8CA30}" srcOrd="2" destOrd="0" presId="urn:microsoft.com/office/officeart/2008/layout/VerticalCurvedList"/>
    <dgm:cxn modelId="{12EF6EE0-F35A-43AF-AF70-38DEA12680F6}" type="presParOf" srcId="{30F6B09E-B818-4213-85D4-8132841AF603}" destId="{CE84E77E-1429-4341-A64D-C708DCEB5CD3}" srcOrd="3" destOrd="0" presId="urn:microsoft.com/office/officeart/2008/layout/VerticalCurvedList"/>
    <dgm:cxn modelId="{6B86040E-A9A3-4600-8856-60D727EC5957}" type="presParOf" srcId="{8F38DBC3-D515-4441-9BC2-A93C54EFB646}" destId="{3E465E2C-BD56-46B3-B3FB-9AFE8D7A03EA}" srcOrd="1" destOrd="0" presId="urn:microsoft.com/office/officeart/2008/layout/VerticalCurvedList"/>
    <dgm:cxn modelId="{16744B0C-9C9C-45FA-A7F7-67789A9780AB}" type="presParOf" srcId="{8F38DBC3-D515-4441-9BC2-A93C54EFB646}" destId="{1F2FE399-D8BE-4ED1-933C-5CF9B2C283BC}" srcOrd="2" destOrd="0" presId="urn:microsoft.com/office/officeart/2008/layout/VerticalCurvedList"/>
    <dgm:cxn modelId="{BDBA3C7B-5D9F-47C6-B417-54A8CED2A7FB}" type="presParOf" srcId="{1F2FE399-D8BE-4ED1-933C-5CF9B2C283BC}" destId="{1E9EF527-46EF-4E83-9CDA-48C40A65DDBD}" srcOrd="0" destOrd="0" presId="urn:microsoft.com/office/officeart/2008/layout/VerticalCurvedList"/>
    <dgm:cxn modelId="{AD9B0494-8D91-41F0-B171-54B32FDABBC2}" type="presParOf" srcId="{8F38DBC3-D515-4441-9BC2-A93C54EFB646}" destId="{357E8102-7151-45CB-890A-24B07840807A}" srcOrd="3" destOrd="0" presId="urn:microsoft.com/office/officeart/2008/layout/VerticalCurvedList"/>
    <dgm:cxn modelId="{E8AE4184-634F-48D0-B170-CD5C9751B72D}" type="presParOf" srcId="{8F38DBC3-D515-4441-9BC2-A93C54EFB646}" destId="{2C1ACCCB-8CFE-4244-B71B-1CFE6BFED0D2}" srcOrd="4" destOrd="0" presId="urn:microsoft.com/office/officeart/2008/layout/VerticalCurvedList"/>
    <dgm:cxn modelId="{62E58F64-FD9C-414A-ABFB-AA09E7A9B4C6}" type="presParOf" srcId="{2C1ACCCB-8CFE-4244-B71B-1CFE6BFED0D2}" destId="{0FC25E7F-A094-42AE-9314-70E08D358A04}" srcOrd="0" destOrd="0" presId="urn:microsoft.com/office/officeart/2008/layout/VerticalCurvedList"/>
    <dgm:cxn modelId="{AEF178B9-7DBA-4DA7-A9CA-48D8B35F7B4F}" type="presParOf" srcId="{8F38DBC3-D515-4441-9BC2-A93C54EFB646}" destId="{5E2DA6E3-47E9-4CC6-A4A2-F998FC47AE4D}" srcOrd="5" destOrd="0" presId="urn:microsoft.com/office/officeart/2008/layout/VerticalCurvedList"/>
    <dgm:cxn modelId="{C5FCF54C-9B61-4E4D-916B-53A151164CC6}" type="presParOf" srcId="{8F38DBC3-D515-4441-9BC2-A93C54EFB646}" destId="{FA88EC7C-E4FE-4DE0-9C0D-C9C9ABF45316}" srcOrd="6" destOrd="0" presId="urn:microsoft.com/office/officeart/2008/layout/VerticalCurvedList"/>
    <dgm:cxn modelId="{58E73E62-2023-4CFD-9CBB-2F414A3DF231}" type="presParOf" srcId="{FA88EC7C-E4FE-4DE0-9C0D-C9C9ABF45316}" destId="{36D1002A-23E2-4AD0-B085-91A744B6F255}" srcOrd="0" destOrd="0" presId="urn:microsoft.com/office/officeart/2008/layout/VerticalCurvedList"/>
    <dgm:cxn modelId="{D021032A-24EC-4D6B-8D8C-C3DE13F14621}" type="presParOf" srcId="{8F38DBC3-D515-4441-9BC2-A93C54EFB646}" destId="{C15DB9AB-3236-4A02-84CA-0A2C606ACF97}" srcOrd="7" destOrd="0" presId="urn:microsoft.com/office/officeart/2008/layout/VerticalCurvedList"/>
    <dgm:cxn modelId="{5438A97E-ACC3-4939-9086-D21448EB8BE4}" type="presParOf" srcId="{8F38DBC3-D515-4441-9BC2-A93C54EFB646}" destId="{546CEB2F-40FD-4EC7-8A8C-A622EE8CF5F3}" srcOrd="8" destOrd="0" presId="urn:microsoft.com/office/officeart/2008/layout/VerticalCurvedList"/>
    <dgm:cxn modelId="{F1148A9C-CBD4-4E0F-8A34-A81927FC309E}" type="presParOf" srcId="{546CEB2F-40FD-4EC7-8A8C-A622EE8CF5F3}" destId="{D008AAAE-4B1D-4F57-B1A2-A35F368DCB9A}" srcOrd="0" destOrd="0" presId="urn:microsoft.com/office/officeart/2008/layout/VerticalCurvedList"/>
    <dgm:cxn modelId="{477D6781-798C-4E40-B899-C3329E20930B}" type="presParOf" srcId="{8F38DBC3-D515-4441-9BC2-A93C54EFB646}" destId="{50F4DDB8-D48C-411D-91EA-DFDC60ABCE69}" srcOrd="9" destOrd="0" presId="urn:microsoft.com/office/officeart/2008/layout/VerticalCurvedList"/>
    <dgm:cxn modelId="{7E3A01B2-FA21-4EE6-AFE2-99D0E319ADF6}" type="presParOf" srcId="{8F38DBC3-D515-4441-9BC2-A93C54EFB646}" destId="{D86090A0-5ED8-44B2-A462-1834802FD58C}" srcOrd="10" destOrd="0" presId="urn:microsoft.com/office/officeart/2008/layout/VerticalCurvedList"/>
    <dgm:cxn modelId="{139F6A41-E624-44AF-80CC-8DE0BE13F0C2}" type="presParOf" srcId="{D86090A0-5ED8-44B2-A462-1834802FD58C}" destId="{112F4C04-4A3A-446C-AA82-E2945664B04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43489BA-764D-4FCE-A73C-F946886B9851}" type="doc">
      <dgm:prSet loTypeId="urn:microsoft.com/office/officeart/2005/8/layout/vList3" loCatId="pictur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33AE90C-E677-4539-A5CF-57FB106EAEDB}">
      <dgm:prSet phldrT="[Text]" custT="1"/>
      <dgm:spPr/>
      <dgm:t>
        <a:bodyPr/>
        <a:lstStyle/>
        <a:p>
          <a:r>
            <a:rPr lang="en-US" sz="2400" b="0" smtClean="0"/>
            <a:t>Bills</a:t>
          </a:r>
          <a:endParaRPr lang="en-US" sz="2400"/>
        </a:p>
      </dgm:t>
    </dgm:pt>
    <dgm:pt modelId="{32A479E7-7C77-46A7-9157-89C635DE7923}" type="parTrans" cxnId="{37A8B88E-36FD-4402-9F43-BB4E977F1B22}">
      <dgm:prSet/>
      <dgm:spPr/>
      <dgm:t>
        <a:bodyPr/>
        <a:lstStyle/>
        <a:p>
          <a:endParaRPr lang="en-US" sz="1400"/>
        </a:p>
      </dgm:t>
    </dgm:pt>
    <dgm:pt modelId="{82848FF5-7A3B-47E9-B040-9EEDBB7CA336}" type="sibTrans" cxnId="{37A8B88E-36FD-4402-9F43-BB4E977F1B22}">
      <dgm:prSet/>
      <dgm:spPr/>
      <dgm:t>
        <a:bodyPr/>
        <a:lstStyle/>
        <a:p>
          <a:endParaRPr lang="en-US" sz="1400"/>
        </a:p>
      </dgm:t>
    </dgm:pt>
    <dgm:pt modelId="{3B9B48D5-FD95-49B6-9A62-1A48C6B18426}">
      <dgm:prSet custT="1"/>
      <dgm:spPr/>
      <dgm:t>
        <a:bodyPr/>
        <a:lstStyle/>
        <a:p>
          <a:r>
            <a:rPr lang="en-US" sz="2400" b="0" smtClean="0"/>
            <a:t>Discretionary spending</a:t>
          </a:r>
          <a:endParaRPr lang="en-US" sz="2400" b="0" dirty="0" smtClean="0"/>
        </a:p>
      </dgm:t>
    </dgm:pt>
    <dgm:pt modelId="{70DCC76F-963D-4AE0-8F2B-7406394E0D04}" type="parTrans" cxnId="{DF009478-6ABF-4E64-A18C-698A37B3667F}">
      <dgm:prSet/>
      <dgm:spPr/>
      <dgm:t>
        <a:bodyPr/>
        <a:lstStyle/>
        <a:p>
          <a:endParaRPr lang="en-US" sz="1400"/>
        </a:p>
      </dgm:t>
    </dgm:pt>
    <dgm:pt modelId="{8E0C3A10-9587-407F-B470-75C000A998F2}" type="sibTrans" cxnId="{DF009478-6ABF-4E64-A18C-698A37B3667F}">
      <dgm:prSet/>
      <dgm:spPr/>
      <dgm:t>
        <a:bodyPr/>
        <a:lstStyle/>
        <a:p>
          <a:endParaRPr lang="en-US" sz="1400"/>
        </a:p>
      </dgm:t>
    </dgm:pt>
    <dgm:pt modelId="{2F74727D-0EA1-4BE9-9E51-CB7C13A6F49A}">
      <dgm:prSet custT="1"/>
      <dgm:spPr/>
      <dgm:t>
        <a:bodyPr/>
        <a:lstStyle/>
        <a:p>
          <a:r>
            <a:rPr lang="en-US" sz="2400" b="0" smtClean="0"/>
            <a:t>Benefits Costs</a:t>
          </a:r>
          <a:endParaRPr lang="en-US" sz="2400" b="0" dirty="0"/>
        </a:p>
      </dgm:t>
    </dgm:pt>
    <dgm:pt modelId="{5EF49DCC-68D3-4BD5-83F9-0A53F3B08EEB}" type="parTrans" cxnId="{85B9DD39-B71F-4378-852B-62CE71852493}">
      <dgm:prSet/>
      <dgm:spPr/>
      <dgm:t>
        <a:bodyPr/>
        <a:lstStyle/>
        <a:p>
          <a:endParaRPr lang="en-US" sz="1400"/>
        </a:p>
      </dgm:t>
    </dgm:pt>
    <dgm:pt modelId="{86254D67-6302-48D2-8D91-F8E29B73ADB0}" type="sibTrans" cxnId="{85B9DD39-B71F-4378-852B-62CE71852493}">
      <dgm:prSet/>
      <dgm:spPr/>
      <dgm:t>
        <a:bodyPr/>
        <a:lstStyle/>
        <a:p>
          <a:endParaRPr lang="en-US" sz="1400"/>
        </a:p>
      </dgm:t>
    </dgm:pt>
    <dgm:pt modelId="{8D1CBB5B-4D52-4DB7-BF2B-BAEBAB1D8628}" type="pres">
      <dgm:prSet presAssocID="{F43489BA-764D-4FCE-A73C-F946886B9851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BF3E2C6-6710-498B-9CFC-B7877DE59810}" type="pres">
      <dgm:prSet presAssocID="{033AE90C-E677-4539-A5CF-57FB106EAEDB}" presName="composite" presStyleCnt="0"/>
      <dgm:spPr/>
      <dgm:t>
        <a:bodyPr/>
        <a:lstStyle/>
        <a:p>
          <a:endParaRPr lang="en-US"/>
        </a:p>
      </dgm:t>
    </dgm:pt>
    <dgm:pt modelId="{E5EF1E9F-E5A7-4BC2-B6A7-9B3E0C97EEE0}" type="pres">
      <dgm:prSet presAssocID="{033AE90C-E677-4539-A5CF-57FB106EAEDB}" presName="imgShp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6C2676E3-8B6A-4E18-83B4-EB62DBE759EA}" type="pres">
      <dgm:prSet presAssocID="{033AE90C-E677-4539-A5CF-57FB106EAEDB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C984FF-6E2A-45B6-AFB0-7A931096DCF7}" type="pres">
      <dgm:prSet presAssocID="{82848FF5-7A3B-47E9-B040-9EEDBB7CA336}" presName="spacing" presStyleCnt="0"/>
      <dgm:spPr/>
      <dgm:t>
        <a:bodyPr/>
        <a:lstStyle/>
        <a:p>
          <a:endParaRPr lang="en-US"/>
        </a:p>
      </dgm:t>
    </dgm:pt>
    <dgm:pt modelId="{1CB0A4A1-B618-40A4-8F91-FB227EA0EAAD}" type="pres">
      <dgm:prSet presAssocID="{3B9B48D5-FD95-49B6-9A62-1A48C6B18426}" presName="composite" presStyleCnt="0"/>
      <dgm:spPr/>
      <dgm:t>
        <a:bodyPr/>
        <a:lstStyle/>
        <a:p>
          <a:endParaRPr lang="en-US"/>
        </a:p>
      </dgm:t>
    </dgm:pt>
    <dgm:pt modelId="{83843176-92BF-4328-B43D-55CCEF312E3D}" type="pres">
      <dgm:prSet presAssocID="{3B9B48D5-FD95-49B6-9A62-1A48C6B18426}" presName="imgShp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CEA10505-528C-43B0-AB8D-7EEC0F150B87}" type="pres">
      <dgm:prSet presAssocID="{3B9B48D5-FD95-49B6-9A62-1A48C6B18426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871160-86A2-4AF7-829B-0CD1A4FAE24B}" type="pres">
      <dgm:prSet presAssocID="{8E0C3A10-9587-407F-B470-75C000A998F2}" presName="spacing" presStyleCnt="0"/>
      <dgm:spPr/>
      <dgm:t>
        <a:bodyPr/>
        <a:lstStyle/>
        <a:p>
          <a:endParaRPr lang="en-US"/>
        </a:p>
      </dgm:t>
    </dgm:pt>
    <dgm:pt modelId="{2E28FF52-EEFE-43EF-A036-DCF1334BFC6A}" type="pres">
      <dgm:prSet presAssocID="{2F74727D-0EA1-4BE9-9E51-CB7C13A6F49A}" presName="composite" presStyleCnt="0"/>
      <dgm:spPr/>
      <dgm:t>
        <a:bodyPr/>
        <a:lstStyle/>
        <a:p>
          <a:endParaRPr lang="en-US"/>
        </a:p>
      </dgm:t>
    </dgm:pt>
    <dgm:pt modelId="{550BD73D-79B5-42A5-B0E2-F79038440E4C}" type="pres">
      <dgm:prSet presAssocID="{2F74727D-0EA1-4BE9-9E51-CB7C13A6F49A}" presName="imgShp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A456E204-8AF7-4814-8CC1-A73550D6A988}" type="pres">
      <dgm:prSet presAssocID="{2F74727D-0EA1-4BE9-9E51-CB7C13A6F49A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5B9DD39-B71F-4378-852B-62CE71852493}" srcId="{F43489BA-764D-4FCE-A73C-F946886B9851}" destId="{2F74727D-0EA1-4BE9-9E51-CB7C13A6F49A}" srcOrd="2" destOrd="0" parTransId="{5EF49DCC-68D3-4BD5-83F9-0A53F3B08EEB}" sibTransId="{86254D67-6302-48D2-8D91-F8E29B73ADB0}"/>
    <dgm:cxn modelId="{6D3025EA-E23D-4FB5-8D4E-2306A69644A2}" type="presOf" srcId="{3B9B48D5-FD95-49B6-9A62-1A48C6B18426}" destId="{CEA10505-528C-43B0-AB8D-7EEC0F150B87}" srcOrd="0" destOrd="0" presId="urn:microsoft.com/office/officeart/2005/8/layout/vList3"/>
    <dgm:cxn modelId="{DF009478-6ABF-4E64-A18C-698A37B3667F}" srcId="{F43489BA-764D-4FCE-A73C-F946886B9851}" destId="{3B9B48D5-FD95-49B6-9A62-1A48C6B18426}" srcOrd="1" destOrd="0" parTransId="{70DCC76F-963D-4AE0-8F2B-7406394E0D04}" sibTransId="{8E0C3A10-9587-407F-B470-75C000A998F2}"/>
    <dgm:cxn modelId="{CDA5278B-7DDB-4CD5-9AEF-834E9142B63F}" type="presOf" srcId="{033AE90C-E677-4539-A5CF-57FB106EAEDB}" destId="{6C2676E3-8B6A-4E18-83B4-EB62DBE759EA}" srcOrd="0" destOrd="0" presId="urn:microsoft.com/office/officeart/2005/8/layout/vList3"/>
    <dgm:cxn modelId="{010C62BE-903D-4E0C-9043-A08C03987AB9}" type="presOf" srcId="{2F74727D-0EA1-4BE9-9E51-CB7C13A6F49A}" destId="{A456E204-8AF7-4814-8CC1-A73550D6A988}" srcOrd="0" destOrd="0" presId="urn:microsoft.com/office/officeart/2005/8/layout/vList3"/>
    <dgm:cxn modelId="{AFBD2F7C-456F-4434-80C4-3D50B2F5CE56}" type="presOf" srcId="{F43489BA-764D-4FCE-A73C-F946886B9851}" destId="{8D1CBB5B-4D52-4DB7-BF2B-BAEBAB1D8628}" srcOrd="0" destOrd="0" presId="urn:microsoft.com/office/officeart/2005/8/layout/vList3"/>
    <dgm:cxn modelId="{37A8B88E-36FD-4402-9F43-BB4E977F1B22}" srcId="{F43489BA-764D-4FCE-A73C-F946886B9851}" destId="{033AE90C-E677-4539-A5CF-57FB106EAEDB}" srcOrd="0" destOrd="0" parTransId="{32A479E7-7C77-46A7-9157-89C635DE7923}" sibTransId="{82848FF5-7A3B-47E9-B040-9EEDBB7CA336}"/>
    <dgm:cxn modelId="{557B17A8-777F-413E-8694-B49B90AD62C1}" type="presParOf" srcId="{8D1CBB5B-4D52-4DB7-BF2B-BAEBAB1D8628}" destId="{1BF3E2C6-6710-498B-9CFC-B7877DE59810}" srcOrd="0" destOrd="0" presId="urn:microsoft.com/office/officeart/2005/8/layout/vList3"/>
    <dgm:cxn modelId="{93CF702D-7458-4717-BCB4-02FEB26FACC9}" type="presParOf" srcId="{1BF3E2C6-6710-498B-9CFC-B7877DE59810}" destId="{E5EF1E9F-E5A7-4BC2-B6A7-9B3E0C97EEE0}" srcOrd="0" destOrd="0" presId="urn:microsoft.com/office/officeart/2005/8/layout/vList3"/>
    <dgm:cxn modelId="{BD0C51EE-6FBE-4367-8C5F-8DF1853A113B}" type="presParOf" srcId="{1BF3E2C6-6710-498B-9CFC-B7877DE59810}" destId="{6C2676E3-8B6A-4E18-83B4-EB62DBE759EA}" srcOrd="1" destOrd="0" presId="urn:microsoft.com/office/officeart/2005/8/layout/vList3"/>
    <dgm:cxn modelId="{58805AAA-9AE0-4613-AB2A-3B26F0131D47}" type="presParOf" srcId="{8D1CBB5B-4D52-4DB7-BF2B-BAEBAB1D8628}" destId="{6EC984FF-6E2A-45B6-AFB0-7A931096DCF7}" srcOrd="1" destOrd="0" presId="urn:microsoft.com/office/officeart/2005/8/layout/vList3"/>
    <dgm:cxn modelId="{37333CC3-78F4-4C86-8C55-C953FA0021B6}" type="presParOf" srcId="{8D1CBB5B-4D52-4DB7-BF2B-BAEBAB1D8628}" destId="{1CB0A4A1-B618-40A4-8F91-FB227EA0EAAD}" srcOrd="2" destOrd="0" presId="urn:microsoft.com/office/officeart/2005/8/layout/vList3"/>
    <dgm:cxn modelId="{45BBCD30-0E6E-4936-8044-8CFECF5280AA}" type="presParOf" srcId="{1CB0A4A1-B618-40A4-8F91-FB227EA0EAAD}" destId="{83843176-92BF-4328-B43D-55CCEF312E3D}" srcOrd="0" destOrd="0" presId="urn:microsoft.com/office/officeart/2005/8/layout/vList3"/>
    <dgm:cxn modelId="{87824841-B4BC-4012-8C24-E33A92EE2E0C}" type="presParOf" srcId="{1CB0A4A1-B618-40A4-8F91-FB227EA0EAAD}" destId="{CEA10505-528C-43B0-AB8D-7EEC0F150B87}" srcOrd="1" destOrd="0" presId="urn:microsoft.com/office/officeart/2005/8/layout/vList3"/>
    <dgm:cxn modelId="{B670146E-AC83-409F-8F75-A6EF15F39FCF}" type="presParOf" srcId="{8D1CBB5B-4D52-4DB7-BF2B-BAEBAB1D8628}" destId="{B7871160-86A2-4AF7-829B-0CD1A4FAE24B}" srcOrd="3" destOrd="0" presId="urn:microsoft.com/office/officeart/2005/8/layout/vList3"/>
    <dgm:cxn modelId="{F986ECC6-B5A0-4AC5-A4EB-38751AEB92E4}" type="presParOf" srcId="{8D1CBB5B-4D52-4DB7-BF2B-BAEBAB1D8628}" destId="{2E28FF52-EEFE-43EF-A036-DCF1334BFC6A}" srcOrd="4" destOrd="0" presId="urn:microsoft.com/office/officeart/2005/8/layout/vList3"/>
    <dgm:cxn modelId="{054541BE-9B8F-4294-9EE2-364811C1EE33}" type="presParOf" srcId="{2E28FF52-EEFE-43EF-A036-DCF1334BFC6A}" destId="{550BD73D-79B5-42A5-B0E2-F79038440E4C}" srcOrd="0" destOrd="0" presId="urn:microsoft.com/office/officeart/2005/8/layout/vList3"/>
    <dgm:cxn modelId="{30DC7B64-BB49-48A3-BEA8-9667A5FC8E4A}" type="presParOf" srcId="{2E28FF52-EEFE-43EF-A036-DCF1334BFC6A}" destId="{A456E204-8AF7-4814-8CC1-A73550D6A98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EB7D83C-4E04-4331-AED4-33CEF1C07753}" type="doc">
      <dgm:prSet loTypeId="urn:microsoft.com/office/officeart/2005/8/layout/radial5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7DC966E-4F9D-49E7-B34E-5759EAC7E334}">
      <dgm:prSet phldrT="[Text]"/>
      <dgm:spPr/>
      <dgm:t>
        <a:bodyPr/>
        <a:lstStyle/>
        <a:p>
          <a:r>
            <a:rPr lang="en-US" dirty="0" smtClean="0"/>
            <a:t>G Fund</a:t>
          </a:r>
          <a:endParaRPr lang="en-US" dirty="0"/>
        </a:p>
      </dgm:t>
    </dgm:pt>
    <dgm:pt modelId="{ADE1612D-3B80-4C88-9D35-F1504232D142}" type="parTrans" cxnId="{0B2AA044-2A50-430C-8C80-89EA4101B081}">
      <dgm:prSet/>
      <dgm:spPr/>
      <dgm:t>
        <a:bodyPr/>
        <a:lstStyle/>
        <a:p>
          <a:endParaRPr lang="en-US"/>
        </a:p>
      </dgm:t>
    </dgm:pt>
    <dgm:pt modelId="{12C25499-6CCA-4E47-9CAF-58085A668214}" type="sibTrans" cxnId="{0B2AA044-2A50-430C-8C80-89EA4101B081}">
      <dgm:prSet/>
      <dgm:spPr/>
      <dgm:t>
        <a:bodyPr/>
        <a:lstStyle/>
        <a:p>
          <a:endParaRPr lang="en-US"/>
        </a:p>
      </dgm:t>
    </dgm:pt>
    <dgm:pt modelId="{7756A71C-B341-403C-AA2F-508E8AD48F3A}">
      <dgm:prSet phldrT="[Text]"/>
      <dgm:spPr/>
      <dgm:t>
        <a:bodyPr/>
        <a:lstStyle/>
        <a:p>
          <a:r>
            <a:rPr lang="en-US" dirty="0" smtClean="0"/>
            <a:t>F Fund</a:t>
          </a:r>
          <a:endParaRPr lang="en-US" dirty="0"/>
        </a:p>
      </dgm:t>
    </dgm:pt>
    <dgm:pt modelId="{6FA44306-16A9-409E-8D2A-0FA399FD9E86}" type="parTrans" cxnId="{7EC226A3-C844-4E69-8343-0A46B5EAD3EA}">
      <dgm:prSet/>
      <dgm:spPr/>
      <dgm:t>
        <a:bodyPr/>
        <a:lstStyle/>
        <a:p>
          <a:endParaRPr lang="en-US"/>
        </a:p>
      </dgm:t>
    </dgm:pt>
    <dgm:pt modelId="{87DAFC82-2E3F-4290-A79C-4C6C829BC05F}" type="sibTrans" cxnId="{7EC226A3-C844-4E69-8343-0A46B5EAD3EA}">
      <dgm:prSet/>
      <dgm:spPr/>
      <dgm:t>
        <a:bodyPr/>
        <a:lstStyle/>
        <a:p>
          <a:endParaRPr lang="en-US"/>
        </a:p>
      </dgm:t>
    </dgm:pt>
    <dgm:pt modelId="{8618BB42-D6E1-4E02-A23D-69A87B9ACDC7}">
      <dgm:prSet phldrT="[Text]"/>
      <dgm:spPr/>
      <dgm:t>
        <a:bodyPr/>
        <a:lstStyle/>
        <a:p>
          <a:r>
            <a:rPr lang="en-US" dirty="0" smtClean="0"/>
            <a:t>C Fund</a:t>
          </a:r>
        </a:p>
      </dgm:t>
    </dgm:pt>
    <dgm:pt modelId="{215011B0-E4A1-46EA-9185-1762FF1C7D02}" type="parTrans" cxnId="{230D378F-3FA4-4DB0-BC54-1A311DF6AA97}">
      <dgm:prSet/>
      <dgm:spPr/>
      <dgm:t>
        <a:bodyPr/>
        <a:lstStyle/>
        <a:p>
          <a:endParaRPr lang="en-US"/>
        </a:p>
      </dgm:t>
    </dgm:pt>
    <dgm:pt modelId="{37E41D9B-FE22-4692-9223-11599293B9FD}" type="sibTrans" cxnId="{230D378F-3FA4-4DB0-BC54-1A311DF6AA97}">
      <dgm:prSet/>
      <dgm:spPr/>
      <dgm:t>
        <a:bodyPr/>
        <a:lstStyle/>
        <a:p>
          <a:endParaRPr lang="en-US"/>
        </a:p>
      </dgm:t>
    </dgm:pt>
    <dgm:pt modelId="{7BB1DE33-DD97-48BE-B434-26FE2EAB7331}">
      <dgm:prSet phldrT="[Text]"/>
      <dgm:spPr/>
      <dgm:t>
        <a:bodyPr/>
        <a:lstStyle/>
        <a:p>
          <a:r>
            <a:rPr lang="en-US" dirty="0" smtClean="0"/>
            <a:t>S Fund</a:t>
          </a:r>
        </a:p>
      </dgm:t>
    </dgm:pt>
    <dgm:pt modelId="{EC2B608B-E323-43E9-A455-2F40F00DD72A}" type="parTrans" cxnId="{EE481B31-55E5-4F34-9ECB-A6C4BE01D2F1}">
      <dgm:prSet/>
      <dgm:spPr/>
      <dgm:t>
        <a:bodyPr/>
        <a:lstStyle/>
        <a:p>
          <a:endParaRPr lang="en-US"/>
        </a:p>
      </dgm:t>
    </dgm:pt>
    <dgm:pt modelId="{ADB8259B-F9F0-4D88-A0A8-4FB9DFA13759}" type="sibTrans" cxnId="{EE481B31-55E5-4F34-9ECB-A6C4BE01D2F1}">
      <dgm:prSet/>
      <dgm:spPr/>
      <dgm:t>
        <a:bodyPr/>
        <a:lstStyle/>
        <a:p>
          <a:endParaRPr lang="en-US"/>
        </a:p>
      </dgm:t>
    </dgm:pt>
    <dgm:pt modelId="{E6F3B3C4-F69D-44B4-878D-E44AE646192E}">
      <dgm:prSet phldrT="[Text]"/>
      <dgm:spPr/>
      <dgm:t>
        <a:bodyPr/>
        <a:lstStyle/>
        <a:p>
          <a:r>
            <a:rPr lang="en-US" dirty="0" smtClean="0"/>
            <a:t>I Fund</a:t>
          </a:r>
        </a:p>
      </dgm:t>
    </dgm:pt>
    <dgm:pt modelId="{24498349-2FFE-416E-84E7-E8CAAE59E657}" type="parTrans" cxnId="{7C1FFAA5-BA6E-4922-9AA0-EEFB946CA93F}">
      <dgm:prSet/>
      <dgm:spPr/>
      <dgm:t>
        <a:bodyPr/>
        <a:lstStyle/>
        <a:p>
          <a:endParaRPr lang="en-US"/>
        </a:p>
      </dgm:t>
    </dgm:pt>
    <dgm:pt modelId="{32ED5AF9-B171-449F-8A11-0362D4C324B1}" type="sibTrans" cxnId="{7C1FFAA5-BA6E-4922-9AA0-EEFB946CA93F}">
      <dgm:prSet/>
      <dgm:spPr/>
      <dgm:t>
        <a:bodyPr/>
        <a:lstStyle/>
        <a:p>
          <a:endParaRPr lang="en-US"/>
        </a:p>
      </dgm:t>
    </dgm:pt>
    <dgm:pt modelId="{65EF8B47-61B6-4049-BC2E-727D27EFE4F8}">
      <dgm:prSet phldrT="[Text]"/>
      <dgm:spPr/>
      <dgm:t>
        <a:bodyPr/>
        <a:lstStyle/>
        <a:p>
          <a:r>
            <a:rPr lang="en-US" dirty="0" smtClean="0"/>
            <a:t>L Fund</a:t>
          </a:r>
          <a:endParaRPr lang="en-US" dirty="0"/>
        </a:p>
      </dgm:t>
    </dgm:pt>
    <dgm:pt modelId="{A573F921-55C6-4DC7-8D87-55A028A9C3B8}" type="parTrans" cxnId="{1B495A68-F0D7-44B3-800C-AC0F405DCEFA}">
      <dgm:prSet/>
      <dgm:spPr/>
      <dgm:t>
        <a:bodyPr/>
        <a:lstStyle/>
        <a:p>
          <a:endParaRPr lang="en-US"/>
        </a:p>
      </dgm:t>
    </dgm:pt>
    <dgm:pt modelId="{2FF3D54B-569D-41CC-8C13-F67E0E3E01F7}" type="sibTrans" cxnId="{1B495A68-F0D7-44B3-800C-AC0F405DCEFA}">
      <dgm:prSet/>
      <dgm:spPr/>
      <dgm:t>
        <a:bodyPr/>
        <a:lstStyle/>
        <a:p>
          <a:endParaRPr lang="en-US"/>
        </a:p>
      </dgm:t>
    </dgm:pt>
    <dgm:pt modelId="{08011CA1-E97D-41E8-98CC-72E8768C3E19}" type="pres">
      <dgm:prSet presAssocID="{5EB7D83C-4E04-4331-AED4-33CEF1C07753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FB1F090-220B-48C2-BCBC-0DF5017A6490}" type="pres">
      <dgm:prSet presAssocID="{65EF8B47-61B6-4049-BC2E-727D27EFE4F8}" presName="centerShape" presStyleLbl="node0" presStyleIdx="0" presStyleCnt="1"/>
      <dgm:spPr/>
      <dgm:t>
        <a:bodyPr/>
        <a:lstStyle/>
        <a:p>
          <a:endParaRPr lang="en-US"/>
        </a:p>
      </dgm:t>
    </dgm:pt>
    <dgm:pt modelId="{EE8A6403-00F7-4063-84BD-88AD3593C1E9}" type="pres">
      <dgm:prSet presAssocID="{ADE1612D-3B80-4C88-9D35-F1504232D142}" presName="parTrans" presStyleLbl="sibTrans2D1" presStyleIdx="0" presStyleCnt="5"/>
      <dgm:spPr/>
      <dgm:t>
        <a:bodyPr/>
        <a:lstStyle/>
        <a:p>
          <a:endParaRPr lang="en-US"/>
        </a:p>
      </dgm:t>
    </dgm:pt>
    <dgm:pt modelId="{FFF4482E-9158-4C60-8FE8-38B428C193C9}" type="pres">
      <dgm:prSet presAssocID="{ADE1612D-3B80-4C88-9D35-F1504232D142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E9DE7E54-CFFD-425F-9DC6-559DE5859856}" type="pres">
      <dgm:prSet presAssocID="{C7DC966E-4F9D-49E7-B34E-5759EAC7E334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ACD7AC-CEF0-4B16-9E5D-935A5B74038D}" type="pres">
      <dgm:prSet presAssocID="{6FA44306-16A9-409E-8D2A-0FA399FD9E86}" presName="parTrans" presStyleLbl="sibTrans2D1" presStyleIdx="1" presStyleCnt="5"/>
      <dgm:spPr/>
      <dgm:t>
        <a:bodyPr/>
        <a:lstStyle/>
        <a:p>
          <a:endParaRPr lang="en-US"/>
        </a:p>
      </dgm:t>
    </dgm:pt>
    <dgm:pt modelId="{51CC28D7-2232-4AA8-89E0-D626080617FC}" type="pres">
      <dgm:prSet presAssocID="{6FA44306-16A9-409E-8D2A-0FA399FD9E86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63C3A4F0-883B-4EDB-BE58-0D7A635DFF58}" type="pres">
      <dgm:prSet presAssocID="{7756A71C-B341-403C-AA2F-508E8AD48F3A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5BAA3E-F31B-40E1-BF4D-1B7C37C60544}" type="pres">
      <dgm:prSet presAssocID="{215011B0-E4A1-46EA-9185-1762FF1C7D02}" presName="parTrans" presStyleLbl="sibTrans2D1" presStyleIdx="2" presStyleCnt="5"/>
      <dgm:spPr/>
      <dgm:t>
        <a:bodyPr/>
        <a:lstStyle/>
        <a:p>
          <a:endParaRPr lang="en-US"/>
        </a:p>
      </dgm:t>
    </dgm:pt>
    <dgm:pt modelId="{082255BB-B1A4-4162-9B99-38B87A2EC61C}" type="pres">
      <dgm:prSet presAssocID="{215011B0-E4A1-46EA-9185-1762FF1C7D02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712E1769-3C70-4EA6-B54E-226130328610}" type="pres">
      <dgm:prSet presAssocID="{8618BB42-D6E1-4E02-A23D-69A87B9ACDC7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2744B2-4B4D-4357-8F0A-B88E3E4EED85}" type="pres">
      <dgm:prSet presAssocID="{EC2B608B-E323-43E9-A455-2F40F00DD72A}" presName="parTrans" presStyleLbl="sibTrans2D1" presStyleIdx="3" presStyleCnt="5"/>
      <dgm:spPr/>
      <dgm:t>
        <a:bodyPr/>
        <a:lstStyle/>
        <a:p>
          <a:endParaRPr lang="en-US"/>
        </a:p>
      </dgm:t>
    </dgm:pt>
    <dgm:pt modelId="{12B22900-4759-40C9-A16B-DC9F6E769D66}" type="pres">
      <dgm:prSet presAssocID="{EC2B608B-E323-43E9-A455-2F40F00DD72A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F4F56CF0-86C3-4CCC-A6BA-C6174652E745}" type="pres">
      <dgm:prSet presAssocID="{7BB1DE33-DD97-48BE-B434-26FE2EAB7331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6599DB-923E-4B63-B915-E0A8950E881B}" type="pres">
      <dgm:prSet presAssocID="{24498349-2FFE-416E-84E7-E8CAAE59E657}" presName="parTrans" presStyleLbl="sibTrans2D1" presStyleIdx="4" presStyleCnt="5"/>
      <dgm:spPr/>
      <dgm:t>
        <a:bodyPr/>
        <a:lstStyle/>
        <a:p>
          <a:endParaRPr lang="en-US"/>
        </a:p>
      </dgm:t>
    </dgm:pt>
    <dgm:pt modelId="{A5107F90-B1C4-4B21-BE34-8A401B0F432F}" type="pres">
      <dgm:prSet presAssocID="{24498349-2FFE-416E-84E7-E8CAAE59E657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794DC262-03A5-4436-92BD-455C9538E444}" type="pres">
      <dgm:prSet presAssocID="{E6F3B3C4-F69D-44B4-878D-E44AE646192E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B2AA044-2A50-430C-8C80-89EA4101B081}" srcId="{65EF8B47-61B6-4049-BC2E-727D27EFE4F8}" destId="{C7DC966E-4F9D-49E7-B34E-5759EAC7E334}" srcOrd="0" destOrd="0" parTransId="{ADE1612D-3B80-4C88-9D35-F1504232D142}" sibTransId="{12C25499-6CCA-4E47-9CAF-58085A668214}"/>
    <dgm:cxn modelId="{C8CCC7EC-EA00-41C4-9409-B24325658A7E}" type="presOf" srcId="{EC2B608B-E323-43E9-A455-2F40F00DD72A}" destId="{12B22900-4759-40C9-A16B-DC9F6E769D66}" srcOrd="1" destOrd="0" presId="urn:microsoft.com/office/officeart/2005/8/layout/radial5"/>
    <dgm:cxn modelId="{1B495A68-F0D7-44B3-800C-AC0F405DCEFA}" srcId="{5EB7D83C-4E04-4331-AED4-33CEF1C07753}" destId="{65EF8B47-61B6-4049-BC2E-727D27EFE4F8}" srcOrd="0" destOrd="0" parTransId="{A573F921-55C6-4DC7-8D87-55A028A9C3B8}" sibTransId="{2FF3D54B-569D-41CC-8C13-F67E0E3E01F7}"/>
    <dgm:cxn modelId="{7C1FFAA5-BA6E-4922-9AA0-EEFB946CA93F}" srcId="{65EF8B47-61B6-4049-BC2E-727D27EFE4F8}" destId="{E6F3B3C4-F69D-44B4-878D-E44AE646192E}" srcOrd="4" destOrd="0" parTransId="{24498349-2FFE-416E-84E7-E8CAAE59E657}" sibTransId="{32ED5AF9-B171-449F-8A11-0362D4C324B1}"/>
    <dgm:cxn modelId="{607B5717-8655-4B62-B0CE-69452BCF2876}" type="presOf" srcId="{E6F3B3C4-F69D-44B4-878D-E44AE646192E}" destId="{794DC262-03A5-4436-92BD-455C9538E444}" srcOrd="0" destOrd="0" presId="urn:microsoft.com/office/officeart/2005/8/layout/radial5"/>
    <dgm:cxn modelId="{46909C58-E768-4411-9DDB-270B09C533EE}" type="presOf" srcId="{65EF8B47-61B6-4049-BC2E-727D27EFE4F8}" destId="{CFB1F090-220B-48C2-BCBC-0DF5017A6490}" srcOrd="0" destOrd="0" presId="urn:microsoft.com/office/officeart/2005/8/layout/radial5"/>
    <dgm:cxn modelId="{AF6F54BA-D167-48A1-907A-C231AA1772C7}" type="presOf" srcId="{215011B0-E4A1-46EA-9185-1762FF1C7D02}" destId="{3E5BAA3E-F31B-40E1-BF4D-1B7C37C60544}" srcOrd="0" destOrd="0" presId="urn:microsoft.com/office/officeart/2005/8/layout/radial5"/>
    <dgm:cxn modelId="{EE481B31-55E5-4F34-9ECB-A6C4BE01D2F1}" srcId="{65EF8B47-61B6-4049-BC2E-727D27EFE4F8}" destId="{7BB1DE33-DD97-48BE-B434-26FE2EAB7331}" srcOrd="3" destOrd="0" parTransId="{EC2B608B-E323-43E9-A455-2F40F00DD72A}" sibTransId="{ADB8259B-F9F0-4D88-A0A8-4FB9DFA13759}"/>
    <dgm:cxn modelId="{7884F97F-F2A9-40B5-A29D-DDE3419BB749}" type="presOf" srcId="{7756A71C-B341-403C-AA2F-508E8AD48F3A}" destId="{63C3A4F0-883B-4EDB-BE58-0D7A635DFF58}" srcOrd="0" destOrd="0" presId="urn:microsoft.com/office/officeart/2005/8/layout/radial5"/>
    <dgm:cxn modelId="{3791A522-7506-4190-BF84-F11324D08655}" type="presOf" srcId="{6FA44306-16A9-409E-8D2A-0FA399FD9E86}" destId="{51CC28D7-2232-4AA8-89E0-D626080617FC}" srcOrd="1" destOrd="0" presId="urn:microsoft.com/office/officeart/2005/8/layout/radial5"/>
    <dgm:cxn modelId="{230D378F-3FA4-4DB0-BC54-1A311DF6AA97}" srcId="{65EF8B47-61B6-4049-BC2E-727D27EFE4F8}" destId="{8618BB42-D6E1-4E02-A23D-69A87B9ACDC7}" srcOrd="2" destOrd="0" parTransId="{215011B0-E4A1-46EA-9185-1762FF1C7D02}" sibTransId="{37E41D9B-FE22-4692-9223-11599293B9FD}"/>
    <dgm:cxn modelId="{7EC226A3-C844-4E69-8343-0A46B5EAD3EA}" srcId="{65EF8B47-61B6-4049-BC2E-727D27EFE4F8}" destId="{7756A71C-B341-403C-AA2F-508E8AD48F3A}" srcOrd="1" destOrd="0" parTransId="{6FA44306-16A9-409E-8D2A-0FA399FD9E86}" sibTransId="{87DAFC82-2E3F-4290-A79C-4C6C829BC05F}"/>
    <dgm:cxn modelId="{90B031BE-36F7-460F-9118-0A1E648EF35C}" type="presOf" srcId="{7BB1DE33-DD97-48BE-B434-26FE2EAB7331}" destId="{F4F56CF0-86C3-4CCC-A6BA-C6174652E745}" srcOrd="0" destOrd="0" presId="urn:microsoft.com/office/officeart/2005/8/layout/radial5"/>
    <dgm:cxn modelId="{B99D2710-DC8A-4E2D-A578-0CFA51C22219}" type="presOf" srcId="{24498349-2FFE-416E-84E7-E8CAAE59E657}" destId="{886599DB-923E-4B63-B915-E0A8950E881B}" srcOrd="0" destOrd="0" presId="urn:microsoft.com/office/officeart/2005/8/layout/radial5"/>
    <dgm:cxn modelId="{78B52351-5B11-43E0-B794-50A75EB47E70}" type="presOf" srcId="{6FA44306-16A9-409E-8D2A-0FA399FD9E86}" destId="{22ACD7AC-CEF0-4B16-9E5D-935A5B74038D}" srcOrd="0" destOrd="0" presId="urn:microsoft.com/office/officeart/2005/8/layout/radial5"/>
    <dgm:cxn modelId="{81DB1CCA-7B4F-41E2-B679-7B412A75EAC3}" type="presOf" srcId="{5EB7D83C-4E04-4331-AED4-33CEF1C07753}" destId="{08011CA1-E97D-41E8-98CC-72E8768C3E19}" srcOrd="0" destOrd="0" presId="urn:microsoft.com/office/officeart/2005/8/layout/radial5"/>
    <dgm:cxn modelId="{5B6BA4EB-95DB-4CC1-A223-5F0626CA8F11}" type="presOf" srcId="{8618BB42-D6E1-4E02-A23D-69A87B9ACDC7}" destId="{712E1769-3C70-4EA6-B54E-226130328610}" srcOrd="0" destOrd="0" presId="urn:microsoft.com/office/officeart/2005/8/layout/radial5"/>
    <dgm:cxn modelId="{D47BB185-9776-46FC-8B17-4F2ACB57C94C}" type="presOf" srcId="{215011B0-E4A1-46EA-9185-1762FF1C7D02}" destId="{082255BB-B1A4-4162-9B99-38B87A2EC61C}" srcOrd="1" destOrd="0" presId="urn:microsoft.com/office/officeart/2005/8/layout/radial5"/>
    <dgm:cxn modelId="{195F9546-4A3A-41F1-8C3E-BCFEF2D26600}" type="presOf" srcId="{24498349-2FFE-416E-84E7-E8CAAE59E657}" destId="{A5107F90-B1C4-4B21-BE34-8A401B0F432F}" srcOrd="1" destOrd="0" presId="urn:microsoft.com/office/officeart/2005/8/layout/radial5"/>
    <dgm:cxn modelId="{A9D71942-D88D-4A24-A262-797C147073AF}" type="presOf" srcId="{ADE1612D-3B80-4C88-9D35-F1504232D142}" destId="{EE8A6403-00F7-4063-84BD-88AD3593C1E9}" srcOrd="0" destOrd="0" presId="urn:microsoft.com/office/officeart/2005/8/layout/radial5"/>
    <dgm:cxn modelId="{51AA876A-6001-41C4-80BD-A133DFF5B168}" type="presOf" srcId="{EC2B608B-E323-43E9-A455-2F40F00DD72A}" destId="{E32744B2-4B4D-4357-8F0A-B88E3E4EED85}" srcOrd="0" destOrd="0" presId="urn:microsoft.com/office/officeart/2005/8/layout/radial5"/>
    <dgm:cxn modelId="{95EA315E-D1A4-467D-803E-B9A67450AE75}" type="presOf" srcId="{C7DC966E-4F9D-49E7-B34E-5759EAC7E334}" destId="{E9DE7E54-CFFD-425F-9DC6-559DE5859856}" srcOrd="0" destOrd="0" presId="urn:microsoft.com/office/officeart/2005/8/layout/radial5"/>
    <dgm:cxn modelId="{AF1240FB-7DB6-4959-A771-D26292F564D5}" type="presOf" srcId="{ADE1612D-3B80-4C88-9D35-F1504232D142}" destId="{FFF4482E-9158-4C60-8FE8-38B428C193C9}" srcOrd="1" destOrd="0" presId="urn:microsoft.com/office/officeart/2005/8/layout/radial5"/>
    <dgm:cxn modelId="{BFB683E9-3E41-47A3-B117-901F8A9A9137}" type="presParOf" srcId="{08011CA1-E97D-41E8-98CC-72E8768C3E19}" destId="{CFB1F090-220B-48C2-BCBC-0DF5017A6490}" srcOrd="0" destOrd="0" presId="urn:microsoft.com/office/officeart/2005/8/layout/radial5"/>
    <dgm:cxn modelId="{C839220D-6759-4805-9904-34B1C53890D1}" type="presParOf" srcId="{08011CA1-E97D-41E8-98CC-72E8768C3E19}" destId="{EE8A6403-00F7-4063-84BD-88AD3593C1E9}" srcOrd="1" destOrd="0" presId="urn:microsoft.com/office/officeart/2005/8/layout/radial5"/>
    <dgm:cxn modelId="{DD086B52-3BDB-4F68-977A-C8C0689738DC}" type="presParOf" srcId="{EE8A6403-00F7-4063-84BD-88AD3593C1E9}" destId="{FFF4482E-9158-4C60-8FE8-38B428C193C9}" srcOrd="0" destOrd="0" presId="urn:microsoft.com/office/officeart/2005/8/layout/radial5"/>
    <dgm:cxn modelId="{C4A4ECFA-CC32-4653-BAB4-1ACA500543F3}" type="presParOf" srcId="{08011CA1-E97D-41E8-98CC-72E8768C3E19}" destId="{E9DE7E54-CFFD-425F-9DC6-559DE5859856}" srcOrd="2" destOrd="0" presId="urn:microsoft.com/office/officeart/2005/8/layout/radial5"/>
    <dgm:cxn modelId="{11BC5DA8-7278-4B79-9267-1EF0FC2B4F57}" type="presParOf" srcId="{08011CA1-E97D-41E8-98CC-72E8768C3E19}" destId="{22ACD7AC-CEF0-4B16-9E5D-935A5B74038D}" srcOrd="3" destOrd="0" presId="urn:microsoft.com/office/officeart/2005/8/layout/radial5"/>
    <dgm:cxn modelId="{CB3A100F-E47B-484F-9AC9-BD251F57177A}" type="presParOf" srcId="{22ACD7AC-CEF0-4B16-9E5D-935A5B74038D}" destId="{51CC28D7-2232-4AA8-89E0-D626080617FC}" srcOrd="0" destOrd="0" presId="urn:microsoft.com/office/officeart/2005/8/layout/radial5"/>
    <dgm:cxn modelId="{CFBD02A7-86F4-4407-9BCB-CA0B9EF6F2E8}" type="presParOf" srcId="{08011CA1-E97D-41E8-98CC-72E8768C3E19}" destId="{63C3A4F0-883B-4EDB-BE58-0D7A635DFF58}" srcOrd="4" destOrd="0" presId="urn:microsoft.com/office/officeart/2005/8/layout/radial5"/>
    <dgm:cxn modelId="{9A6F6796-0337-4414-BEEC-0CDD9E449911}" type="presParOf" srcId="{08011CA1-E97D-41E8-98CC-72E8768C3E19}" destId="{3E5BAA3E-F31B-40E1-BF4D-1B7C37C60544}" srcOrd="5" destOrd="0" presId="urn:microsoft.com/office/officeart/2005/8/layout/radial5"/>
    <dgm:cxn modelId="{2F07759C-4693-459B-8459-9847E2783D09}" type="presParOf" srcId="{3E5BAA3E-F31B-40E1-BF4D-1B7C37C60544}" destId="{082255BB-B1A4-4162-9B99-38B87A2EC61C}" srcOrd="0" destOrd="0" presId="urn:microsoft.com/office/officeart/2005/8/layout/radial5"/>
    <dgm:cxn modelId="{CDDF773F-6953-41E5-BFAC-A8D87C9ADDF0}" type="presParOf" srcId="{08011CA1-E97D-41E8-98CC-72E8768C3E19}" destId="{712E1769-3C70-4EA6-B54E-226130328610}" srcOrd="6" destOrd="0" presId="urn:microsoft.com/office/officeart/2005/8/layout/radial5"/>
    <dgm:cxn modelId="{F51BEBCB-6AAA-4B3D-8DC9-6CE6D2F2AD47}" type="presParOf" srcId="{08011CA1-E97D-41E8-98CC-72E8768C3E19}" destId="{E32744B2-4B4D-4357-8F0A-B88E3E4EED85}" srcOrd="7" destOrd="0" presId="urn:microsoft.com/office/officeart/2005/8/layout/radial5"/>
    <dgm:cxn modelId="{45EEC08B-976F-41A6-96DE-1A07DF757AF6}" type="presParOf" srcId="{E32744B2-4B4D-4357-8F0A-B88E3E4EED85}" destId="{12B22900-4759-40C9-A16B-DC9F6E769D66}" srcOrd="0" destOrd="0" presId="urn:microsoft.com/office/officeart/2005/8/layout/radial5"/>
    <dgm:cxn modelId="{C638D39D-37B8-478A-A1DF-BC9ABCC625BD}" type="presParOf" srcId="{08011CA1-E97D-41E8-98CC-72E8768C3E19}" destId="{F4F56CF0-86C3-4CCC-A6BA-C6174652E745}" srcOrd="8" destOrd="0" presId="urn:microsoft.com/office/officeart/2005/8/layout/radial5"/>
    <dgm:cxn modelId="{AD22CDB9-9328-4286-8347-77A1890898AC}" type="presParOf" srcId="{08011CA1-E97D-41E8-98CC-72E8768C3E19}" destId="{886599DB-923E-4B63-B915-E0A8950E881B}" srcOrd="9" destOrd="0" presId="urn:microsoft.com/office/officeart/2005/8/layout/radial5"/>
    <dgm:cxn modelId="{70CDA386-AE89-472D-995F-43D5C0A9719E}" type="presParOf" srcId="{886599DB-923E-4B63-B915-E0A8950E881B}" destId="{A5107F90-B1C4-4B21-BE34-8A401B0F432F}" srcOrd="0" destOrd="0" presId="urn:microsoft.com/office/officeart/2005/8/layout/radial5"/>
    <dgm:cxn modelId="{8BE44A64-7A73-40D1-AA4A-94A6E104C4A9}" type="presParOf" srcId="{08011CA1-E97D-41E8-98CC-72E8768C3E19}" destId="{794DC262-03A5-4436-92BD-455C9538E444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14FD6F4-244C-4BDA-9407-A90F2F9724D2}" type="doc">
      <dgm:prSet loTypeId="urn:microsoft.com/office/officeart/2005/8/layout/default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418CC2E-4527-4968-BBE8-EC2AE6C70060}">
      <dgm:prSet phldrT="[Text]" custT="1"/>
      <dgm:spPr/>
      <dgm:t>
        <a:bodyPr/>
        <a:lstStyle/>
        <a:p>
          <a:r>
            <a:rPr lang="en-US" altLang="en-US" sz="2400" b="0" dirty="0" smtClean="0">
              <a:solidFill>
                <a:schemeClr val="bg1"/>
              </a:solidFill>
            </a:rPr>
            <a:t>Choice of 200+ FEHB plans</a:t>
          </a:r>
          <a:endParaRPr lang="en-US" sz="2400" dirty="0">
            <a:solidFill>
              <a:schemeClr val="bg1"/>
            </a:solidFill>
          </a:endParaRPr>
        </a:p>
      </dgm:t>
    </dgm:pt>
    <dgm:pt modelId="{A46B88FA-F787-41FF-AF09-0417575D2C4D}" type="parTrans" cxnId="{2D4B02FD-1FA8-41BF-AF28-71D6F1ED8640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AF818E83-36F6-43B6-918B-1E7B67540070}" type="sibTrans" cxnId="{2D4B02FD-1FA8-41BF-AF28-71D6F1ED8640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0806E931-859D-4A42-B108-C8C580495DEC}">
      <dgm:prSet phldrT="[Text]" custT="1"/>
      <dgm:spPr/>
      <dgm:t>
        <a:bodyPr/>
        <a:lstStyle/>
        <a:p>
          <a:r>
            <a:rPr lang="en-US" altLang="en-US" sz="2400" b="0" dirty="0" smtClean="0">
              <a:solidFill>
                <a:schemeClr val="bg1"/>
              </a:solidFill>
            </a:rPr>
            <a:t>You pay 28% of the total premium</a:t>
          </a:r>
          <a:endParaRPr lang="en-US" sz="2400" dirty="0">
            <a:solidFill>
              <a:schemeClr val="bg1"/>
            </a:solidFill>
          </a:endParaRPr>
        </a:p>
      </dgm:t>
    </dgm:pt>
    <dgm:pt modelId="{7ED555DA-BAC2-4EDB-B5D6-FE55F697380F}" type="parTrans" cxnId="{81E5633B-15BF-46CF-BFE8-81D3FFAF3462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C95BE4AB-198F-441C-AA17-BF322C5A715B}" type="sibTrans" cxnId="{81E5633B-15BF-46CF-BFE8-81D3FFAF3462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43E79176-218D-4A5B-B795-6AAD55ED4F7B}">
      <dgm:prSet phldrT="[Text]" custT="1"/>
      <dgm:spPr/>
      <dgm:t>
        <a:bodyPr/>
        <a:lstStyle/>
        <a:p>
          <a:r>
            <a:rPr lang="en-US" altLang="en-US" sz="2400" b="0" dirty="0" smtClean="0">
              <a:solidFill>
                <a:schemeClr val="bg1"/>
              </a:solidFill>
            </a:rPr>
            <a:t>No need to re-enroll</a:t>
          </a:r>
          <a:endParaRPr lang="en-US" sz="2400" dirty="0">
            <a:solidFill>
              <a:schemeClr val="bg1"/>
            </a:solidFill>
          </a:endParaRPr>
        </a:p>
      </dgm:t>
    </dgm:pt>
    <dgm:pt modelId="{38B0DE5F-D685-4E6F-A941-559949C20348}" type="parTrans" cxnId="{A70BC104-2667-4F6B-9170-01F442657002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05354E52-EAF6-4917-9590-42BE4A43609B}" type="sibTrans" cxnId="{A70BC104-2667-4F6B-9170-01F442657002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30290768-8278-44FE-9C5C-973C39B6BC55}">
      <dgm:prSet phldrT="[Text]" custT="1"/>
      <dgm:spPr/>
      <dgm:t>
        <a:bodyPr/>
        <a:lstStyle/>
        <a:p>
          <a:r>
            <a:rPr lang="en-US" altLang="en-US" sz="2400" b="0" dirty="0" smtClean="0">
              <a:solidFill>
                <a:schemeClr val="bg1"/>
              </a:solidFill>
            </a:rPr>
            <a:t>Carries into retirement</a:t>
          </a:r>
          <a:endParaRPr lang="en-US" sz="2400" dirty="0">
            <a:solidFill>
              <a:schemeClr val="bg1"/>
            </a:solidFill>
          </a:endParaRPr>
        </a:p>
      </dgm:t>
    </dgm:pt>
    <dgm:pt modelId="{755BE9EB-1CD3-418D-8333-C0DD7BBDB373}" type="parTrans" cxnId="{837CB1BA-D7A4-491B-AA04-3CAF31486148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A6D418E1-C926-4565-93BE-D0A39863BF7A}" type="sibTrans" cxnId="{837CB1BA-D7A4-491B-AA04-3CAF31486148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73E6B05C-795E-4EC1-A68A-62A3B552926A}" type="pres">
      <dgm:prSet presAssocID="{914FD6F4-244C-4BDA-9407-A90F2F9724D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01B9212-CF3E-4680-B00F-1100C0785671}" type="pres">
      <dgm:prSet presAssocID="{F418CC2E-4527-4968-BBE8-EC2AE6C70060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06A55F-6D66-4B65-8B50-1DBBF92A645E}" type="pres">
      <dgm:prSet presAssocID="{AF818E83-36F6-43B6-918B-1E7B67540070}" presName="sibTrans" presStyleCnt="0"/>
      <dgm:spPr/>
    </dgm:pt>
    <dgm:pt modelId="{723BF809-66F5-4DCB-84B8-073B2696E9F9}" type="pres">
      <dgm:prSet presAssocID="{0806E931-859D-4A42-B108-C8C580495DEC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FCF940-3018-44E9-91FF-261C07D2BE63}" type="pres">
      <dgm:prSet presAssocID="{C95BE4AB-198F-441C-AA17-BF322C5A715B}" presName="sibTrans" presStyleCnt="0"/>
      <dgm:spPr/>
    </dgm:pt>
    <dgm:pt modelId="{45F6CF25-45A9-4058-8F2C-122833D631D3}" type="pres">
      <dgm:prSet presAssocID="{43E79176-218D-4A5B-B795-6AAD55ED4F7B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1190BE-D5EC-44AF-BB39-2BA376AA3E95}" type="pres">
      <dgm:prSet presAssocID="{05354E52-EAF6-4917-9590-42BE4A43609B}" presName="sibTrans" presStyleCnt="0"/>
      <dgm:spPr/>
    </dgm:pt>
    <dgm:pt modelId="{D06DE5AF-4F88-433E-ADD7-C8838A7DC86E}" type="pres">
      <dgm:prSet presAssocID="{30290768-8278-44FE-9C5C-973C39B6BC55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D4B02FD-1FA8-41BF-AF28-71D6F1ED8640}" srcId="{914FD6F4-244C-4BDA-9407-A90F2F9724D2}" destId="{F418CC2E-4527-4968-BBE8-EC2AE6C70060}" srcOrd="0" destOrd="0" parTransId="{A46B88FA-F787-41FF-AF09-0417575D2C4D}" sibTransId="{AF818E83-36F6-43B6-918B-1E7B67540070}"/>
    <dgm:cxn modelId="{837CB1BA-D7A4-491B-AA04-3CAF31486148}" srcId="{914FD6F4-244C-4BDA-9407-A90F2F9724D2}" destId="{30290768-8278-44FE-9C5C-973C39B6BC55}" srcOrd="3" destOrd="0" parTransId="{755BE9EB-1CD3-418D-8333-C0DD7BBDB373}" sibTransId="{A6D418E1-C926-4565-93BE-D0A39863BF7A}"/>
    <dgm:cxn modelId="{9E7100C7-8D45-4791-83D2-9C137CFE0BEA}" type="presOf" srcId="{43E79176-218D-4A5B-B795-6AAD55ED4F7B}" destId="{45F6CF25-45A9-4058-8F2C-122833D631D3}" srcOrd="0" destOrd="0" presId="urn:microsoft.com/office/officeart/2005/8/layout/default"/>
    <dgm:cxn modelId="{81E5633B-15BF-46CF-BFE8-81D3FFAF3462}" srcId="{914FD6F4-244C-4BDA-9407-A90F2F9724D2}" destId="{0806E931-859D-4A42-B108-C8C580495DEC}" srcOrd="1" destOrd="0" parTransId="{7ED555DA-BAC2-4EDB-B5D6-FE55F697380F}" sibTransId="{C95BE4AB-198F-441C-AA17-BF322C5A715B}"/>
    <dgm:cxn modelId="{F0E399FA-B7B2-4134-9456-4FAA17D3E6CB}" type="presOf" srcId="{30290768-8278-44FE-9C5C-973C39B6BC55}" destId="{D06DE5AF-4F88-433E-ADD7-C8838A7DC86E}" srcOrd="0" destOrd="0" presId="urn:microsoft.com/office/officeart/2005/8/layout/default"/>
    <dgm:cxn modelId="{A70BC104-2667-4F6B-9170-01F442657002}" srcId="{914FD6F4-244C-4BDA-9407-A90F2F9724D2}" destId="{43E79176-218D-4A5B-B795-6AAD55ED4F7B}" srcOrd="2" destOrd="0" parTransId="{38B0DE5F-D685-4E6F-A941-559949C20348}" sibTransId="{05354E52-EAF6-4917-9590-42BE4A43609B}"/>
    <dgm:cxn modelId="{5F453828-574B-488C-964A-9BEB4A2DE6B7}" type="presOf" srcId="{F418CC2E-4527-4968-BBE8-EC2AE6C70060}" destId="{A01B9212-CF3E-4680-B00F-1100C0785671}" srcOrd="0" destOrd="0" presId="urn:microsoft.com/office/officeart/2005/8/layout/default"/>
    <dgm:cxn modelId="{03BE904E-D492-448D-853C-A8231AA25AAE}" type="presOf" srcId="{0806E931-859D-4A42-B108-C8C580495DEC}" destId="{723BF809-66F5-4DCB-84B8-073B2696E9F9}" srcOrd="0" destOrd="0" presId="urn:microsoft.com/office/officeart/2005/8/layout/default"/>
    <dgm:cxn modelId="{B187CFEB-CD4E-4403-8EDB-FB6E57545797}" type="presOf" srcId="{914FD6F4-244C-4BDA-9407-A90F2F9724D2}" destId="{73E6B05C-795E-4EC1-A68A-62A3B552926A}" srcOrd="0" destOrd="0" presId="urn:microsoft.com/office/officeart/2005/8/layout/default"/>
    <dgm:cxn modelId="{C5B913C3-47BF-4495-B532-9025A3F6F480}" type="presParOf" srcId="{73E6B05C-795E-4EC1-A68A-62A3B552926A}" destId="{A01B9212-CF3E-4680-B00F-1100C0785671}" srcOrd="0" destOrd="0" presId="urn:microsoft.com/office/officeart/2005/8/layout/default"/>
    <dgm:cxn modelId="{35A65A2D-0FEF-4EB6-99C3-93814FC114EE}" type="presParOf" srcId="{73E6B05C-795E-4EC1-A68A-62A3B552926A}" destId="{8006A55F-6D66-4B65-8B50-1DBBF92A645E}" srcOrd="1" destOrd="0" presId="urn:microsoft.com/office/officeart/2005/8/layout/default"/>
    <dgm:cxn modelId="{D5269082-2A99-4216-B4BC-057DD8B0CE02}" type="presParOf" srcId="{73E6B05C-795E-4EC1-A68A-62A3B552926A}" destId="{723BF809-66F5-4DCB-84B8-073B2696E9F9}" srcOrd="2" destOrd="0" presId="urn:microsoft.com/office/officeart/2005/8/layout/default"/>
    <dgm:cxn modelId="{B9E0FE49-53B9-4838-B97A-AA57C420E043}" type="presParOf" srcId="{73E6B05C-795E-4EC1-A68A-62A3B552926A}" destId="{CDFCF940-3018-44E9-91FF-261C07D2BE63}" srcOrd="3" destOrd="0" presId="urn:microsoft.com/office/officeart/2005/8/layout/default"/>
    <dgm:cxn modelId="{5D01BC46-554B-448D-85DF-2150B969CF08}" type="presParOf" srcId="{73E6B05C-795E-4EC1-A68A-62A3B552926A}" destId="{45F6CF25-45A9-4058-8F2C-122833D631D3}" srcOrd="4" destOrd="0" presId="urn:microsoft.com/office/officeart/2005/8/layout/default"/>
    <dgm:cxn modelId="{19DE75FE-F860-4E42-AB22-21B12424059D}" type="presParOf" srcId="{73E6B05C-795E-4EC1-A68A-62A3B552926A}" destId="{281190BE-D5EC-44AF-BB39-2BA376AA3E95}" srcOrd="5" destOrd="0" presId="urn:microsoft.com/office/officeart/2005/8/layout/default"/>
    <dgm:cxn modelId="{3B68E6A0-3FF0-4E7D-B7E2-3E8F350DDF9C}" type="presParOf" srcId="{73E6B05C-795E-4EC1-A68A-62A3B552926A}" destId="{D06DE5AF-4F88-433E-ADD7-C8838A7DC86E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14FD6F4-244C-4BDA-9407-A90F2F9724D2}" type="doc">
      <dgm:prSet loTypeId="urn:microsoft.com/office/officeart/2005/8/layout/default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418CC2E-4527-4968-BBE8-EC2AE6C70060}">
      <dgm:prSet phldrT="[Text]" custT="1"/>
      <dgm:spPr/>
      <dgm:t>
        <a:bodyPr/>
        <a:lstStyle/>
        <a:p>
          <a:pPr algn="ctr"/>
          <a:r>
            <a:rPr lang="en-US" sz="2000" b="1" dirty="0" smtClean="0">
              <a:latin typeface="Georgia" panose="02040502050405020303" pitchFamily="18" charset="0"/>
            </a:rPr>
            <a:t>Fee-for-Service (FFS)</a:t>
          </a:r>
        </a:p>
      </dgm:t>
    </dgm:pt>
    <dgm:pt modelId="{A46B88FA-F787-41FF-AF09-0417575D2C4D}" type="parTrans" cxnId="{2D4B02FD-1FA8-41BF-AF28-71D6F1ED8640}">
      <dgm:prSet/>
      <dgm:spPr/>
      <dgm:t>
        <a:bodyPr/>
        <a:lstStyle/>
        <a:p>
          <a:endParaRPr lang="en-US" sz="1800" b="1">
            <a:solidFill>
              <a:schemeClr val="bg1"/>
            </a:solidFill>
          </a:endParaRPr>
        </a:p>
      </dgm:t>
    </dgm:pt>
    <dgm:pt modelId="{AF818E83-36F6-43B6-918B-1E7B67540070}" type="sibTrans" cxnId="{2D4B02FD-1FA8-41BF-AF28-71D6F1ED8640}">
      <dgm:prSet/>
      <dgm:spPr/>
      <dgm:t>
        <a:bodyPr/>
        <a:lstStyle/>
        <a:p>
          <a:endParaRPr lang="en-US" sz="1800" b="1">
            <a:solidFill>
              <a:schemeClr val="bg1"/>
            </a:solidFill>
          </a:endParaRPr>
        </a:p>
      </dgm:t>
    </dgm:pt>
    <dgm:pt modelId="{0806E931-859D-4A42-B108-C8C580495DEC}">
      <dgm:prSet phldrT="[Text]" custT="1"/>
      <dgm:spPr/>
      <dgm:t>
        <a:bodyPr/>
        <a:lstStyle/>
        <a:p>
          <a:r>
            <a:rPr lang="en-US" altLang="en-US" sz="2000" b="1" smtClean="0">
              <a:latin typeface="Georgia" panose="02040502050405020303" pitchFamily="18" charset="0"/>
            </a:rPr>
            <a:t>Health Maintenance </a:t>
          </a:r>
        </a:p>
        <a:p>
          <a:r>
            <a:rPr lang="en-US" sz="2000" b="1" smtClean="0">
              <a:latin typeface="Georgia" panose="02040502050405020303" pitchFamily="18" charset="0"/>
            </a:rPr>
            <a:t>Organization (HMO)</a:t>
          </a:r>
          <a:endParaRPr lang="en-US" sz="2000" b="1" dirty="0">
            <a:latin typeface="Georgia" panose="02040502050405020303" pitchFamily="18" charset="0"/>
          </a:endParaRPr>
        </a:p>
      </dgm:t>
    </dgm:pt>
    <dgm:pt modelId="{7ED555DA-BAC2-4EDB-B5D6-FE55F697380F}" type="parTrans" cxnId="{81E5633B-15BF-46CF-BFE8-81D3FFAF3462}">
      <dgm:prSet/>
      <dgm:spPr/>
      <dgm:t>
        <a:bodyPr/>
        <a:lstStyle/>
        <a:p>
          <a:endParaRPr lang="en-US" sz="1800" b="1">
            <a:solidFill>
              <a:schemeClr val="bg1"/>
            </a:solidFill>
          </a:endParaRPr>
        </a:p>
      </dgm:t>
    </dgm:pt>
    <dgm:pt modelId="{C95BE4AB-198F-441C-AA17-BF322C5A715B}" type="sibTrans" cxnId="{81E5633B-15BF-46CF-BFE8-81D3FFAF3462}">
      <dgm:prSet/>
      <dgm:spPr/>
      <dgm:t>
        <a:bodyPr/>
        <a:lstStyle/>
        <a:p>
          <a:endParaRPr lang="en-US" sz="1800" b="1">
            <a:solidFill>
              <a:schemeClr val="bg1"/>
            </a:solidFill>
          </a:endParaRPr>
        </a:p>
      </dgm:t>
    </dgm:pt>
    <dgm:pt modelId="{43E79176-218D-4A5B-B795-6AAD55ED4F7B}">
      <dgm:prSet phldrT="[Text]" custT="1"/>
      <dgm:spPr/>
      <dgm:t>
        <a:bodyPr/>
        <a:lstStyle/>
        <a:p>
          <a:r>
            <a:rPr lang="en-US" altLang="en-US" sz="2000" b="1" smtClean="0">
              <a:latin typeface="Georgia" panose="02040502050405020303" pitchFamily="18" charset="0"/>
            </a:rPr>
            <a:t>Consumer Driven  (CDHP) and High Deductible Health Plans (HDHP)</a:t>
          </a:r>
          <a:endParaRPr lang="en-US" sz="2000" b="1" dirty="0">
            <a:latin typeface="Georgia" panose="02040502050405020303" pitchFamily="18" charset="0"/>
          </a:endParaRPr>
        </a:p>
      </dgm:t>
    </dgm:pt>
    <dgm:pt modelId="{38B0DE5F-D685-4E6F-A941-559949C20348}" type="parTrans" cxnId="{A70BC104-2667-4F6B-9170-01F442657002}">
      <dgm:prSet/>
      <dgm:spPr/>
      <dgm:t>
        <a:bodyPr/>
        <a:lstStyle/>
        <a:p>
          <a:endParaRPr lang="en-US" sz="1800" b="1">
            <a:solidFill>
              <a:schemeClr val="bg1"/>
            </a:solidFill>
          </a:endParaRPr>
        </a:p>
      </dgm:t>
    </dgm:pt>
    <dgm:pt modelId="{05354E52-EAF6-4917-9590-42BE4A43609B}" type="sibTrans" cxnId="{A70BC104-2667-4F6B-9170-01F442657002}">
      <dgm:prSet/>
      <dgm:spPr/>
      <dgm:t>
        <a:bodyPr/>
        <a:lstStyle/>
        <a:p>
          <a:endParaRPr lang="en-US" sz="1800" b="1">
            <a:solidFill>
              <a:schemeClr val="bg1"/>
            </a:solidFill>
          </a:endParaRPr>
        </a:p>
      </dgm:t>
    </dgm:pt>
    <dgm:pt modelId="{73E6B05C-795E-4EC1-A68A-62A3B552926A}" type="pres">
      <dgm:prSet presAssocID="{914FD6F4-244C-4BDA-9407-A90F2F9724D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01B9212-CF3E-4680-B00F-1100C0785671}" type="pres">
      <dgm:prSet presAssocID="{F418CC2E-4527-4968-BBE8-EC2AE6C70060}" presName="node" presStyleLbl="node1" presStyleIdx="0" presStyleCnt="3" custLinFactNeighborX="278" custLinFactNeighborY="-35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06A55F-6D66-4B65-8B50-1DBBF92A645E}" type="pres">
      <dgm:prSet presAssocID="{AF818E83-36F6-43B6-918B-1E7B67540070}" presName="sibTrans" presStyleCnt="0"/>
      <dgm:spPr/>
      <dgm:t>
        <a:bodyPr/>
        <a:lstStyle/>
        <a:p>
          <a:endParaRPr lang="en-US"/>
        </a:p>
      </dgm:t>
    </dgm:pt>
    <dgm:pt modelId="{723BF809-66F5-4DCB-84B8-073B2696E9F9}" type="pres">
      <dgm:prSet presAssocID="{0806E931-859D-4A42-B108-C8C580495DEC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FCF940-3018-44E9-91FF-261C07D2BE63}" type="pres">
      <dgm:prSet presAssocID="{C95BE4AB-198F-441C-AA17-BF322C5A715B}" presName="sibTrans" presStyleCnt="0"/>
      <dgm:spPr/>
      <dgm:t>
        <a:bodyPr/>
        <a:lstStyle/>
        <a:p>
          <a:endParaRPr lang="en-US"/>
        </a:p>
      </dgm:t>
    </dgm:pt>
    <dgm:pt modelId="{45F6CF25-45A9-4058-8F2C-122833D631D3}" type="pres">
      <dgm:prSet presAssocID="{43E79176-218D-4A5B-B795-6AAD55ED4F7B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D4B02FD-1FA8-41BF-AF28-71D6F1ED8640}" srcId="{914FD6F4-244C-4BDA-9407-A90F2F9724D2}" destId="{F418CC2E-4527-4968-BBE8-EC2AE6C70060}" srcOrd="0" destOrd="0" parTransId="{A46B88FA-F787-41FF-AF09-0417575D2C4D}" sibTransId="{AF818E83-36F6-43B6-918B-1E7B67540070}"/>
    <dgm:cxn modelId="{E2C052E6-2D5F-4086-88B0-D189A1397CA0}" type="presOf" srcId="{914FD6F4-244C-4BDA-9407-A90F2F9724D2}" destId="{73E6B05C-795E-4EC1-A68A-62A3B552926A}" srcOrd="0" destOrd="0" presId="urn:microsoft.com/office/officeart/2005/8/layout/default"/>
    <dgm:cxn modelId="{81E5633B-15BF-46CF-BFE8-81D3FFAF3462}" srcId="{914FD6F4-244C-4BDA-9407-A90F2F9724D2}" destId="{0806E931-859D-4A42-B108-C8C580495DEC}" srcOrd="1" destOrd="0" parTransId="{7ED555DA-BAC2-4EDB-B5D6-FE55F697380F}" sibTransId="{C95BE4AB-198F-441C-AA17-BF322C5A715B}"/>
    <dgm:cxn modelId="{BD0B6575-BF01-40C8-A342-4B088F475845}" type="presOf" srcId="{43E79176-218D-4A5B-B795-6AAD55ED4F7B}" destId="{45F6CF25-45A9-4058-8F2C-122833D631D3}" srcOrd="0" destOrd="0" presId="urn:microsoft.com/office/officeart/2005/8/layout/default"/>
    <dgm:cxn modelId="{A70BC104-2667-4F6B-9170-01F442657002}" srcId="{914FD6F4-244C-4BDA-9407-A90F2F9724D2}" destId="{43E79176-218D-4A5B-B795-6AAD55ED4F7B}" srcOrd="2" destOrd="0" parTransId="{38B0DE5F-D685-4E6F-A941-559949C20348}" sibTransId="{05354E52-EAF6-4917-9590-42BE4A43609B}"/>
    <dgm:cxn modelId="{341B016E-CD09-4021-8AEB-B4B319C8F1A1}" type="presOf" srcId="{F418CC2E-4527-4968-BBE8-EC2AE6C70060}" destId="{A01B9212-CF3E-4680-B00F-1100C0785671}" srcOrd="0" destOrd="0" presId="urn:microsoft.com/office/officeart/2005/8/layout/default"/>
    <dgm:cxn modelId="{F1DD6D90-EBE6-4975-93AD-FC18B06EABC2}" type="presOf" srcId="{0806E931-859D-4A42-B108-C8C580495DEC}" destId="{723BF809-66F5-4DCB-84B8-073B2696E9F9}" srcOrd="0" destOrd="0" presId="urn:microsoft.com/office/officeart/2005/8/layout/default"/>
    <dgm:cxn modelId="{8BC683F6-33BD-42BD-A56F-DFF75CCFCD2A}" type="presParOf" srcId="{73E6B05C-795E-4EC1-A68A-62A3B552926A}" destId="{A01B9212-CF3E-4680-B00F-1100C0785671}" srcOrd="0" destOrd="0" presId="urn:microsoft.com/office/officeart/2005/8/layout/default"/>
    <dgm:cxn modelId="{84D6B861-34E2-470E-ABB4-F55206731D99}" type="presParOf" srcId="{73E6B05C-795E-4EC1-A68A-62A3B552926A}" destId="{8006A55F-6D66-4B65-8B50-1DBBF92A645E}" srcOrd="1" destOrd="0" presId="urn:microsoft.com/office/officeart/2005/8/layout/default"/>
    <dgm:cxn modelId="{3DACA2F2-F85F-43A4-B425-5F2BED2A7F44}" type="presParOf" srcId="{73E6B05C-795E-4EC1-A68A-62A3B552926A}" destId="{723BF809-66F5-4DCB-84B8-073B2696E9F9}" srcOrd="2" destOrd="0" presId="urn:microsoft.com/office/officeart/2005/8/layout/default"/>
    <dgm:cxn modelId="{2D25839D-7C53-4460-8DFF-2CAC08D4ABCA}" type="presParOf" srcId="{73E6B05C-795E-4EC1-A68A-62A3B552926A}" destId="{CDFCF940-3018-44E9-91FF-261C07D2BE63}" srcOrd="3" destOrd="0" presId="urn:microsoft.com/office/officeart/2005/8/layout/default"/>
    <dgm:cxn modelId="{19231BAE-B8D3-47DB-BD23-BA7FA52DFBA2}" type="presParOf" srcId="{73E6B05C-795E-4EC1-A68A-62A3B552926A}" destId="{45F6CF25-45A9-4058-8F2C-122833D631D3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076A178-3D8E-45D3-8082-651E6026FC47}" type="doc">
      <dgm:prSet loTypeId="urn:microsoft.com/office/officeart/2005/8/layout/vList4" loCatId="list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733FFB88-FB95-42C1-9B30-901B1DF8B1A3}">
      <dgm:prSet phldrT="[Text]" custT="1"/>
      <dgm:spPr/>
      <dgm:t>
        <a:bodyPr/>
        <a:lstStyle/>
        <a:p>
          <a:r>
            <a:rPr lang="en-US" sz="2400" b="1" dirty="0" smtClean="0"/>
            <a:t>They are afraid of losing their doctor</a:t>
          </a:r>
          <a:endParaRPr lang="en-US" sz="2400" b="1" dirty="0"/>
        </a:p>
      </dgm:t>
    </dgm:pt>
    <dgm:pt modelId="{513EB4E2-C359-47E4-BF45-D9DC9528C97B}" type="parTrans" cxnId="{4488D64E-B06A-4744-A180-CE0F17CC2FB3}">
      <dgm:prSet/>
      <dgm:spPr/>
      <dgm:t>
        <a:bodyPr/>
        <a:lstStyle/>
        <a:p>
          <a:endParaRPr lang="en-US" sz="2400" b="1"/>
        </a:p>
      </dgm:t>
    </dgm:pt>
    <dgm:pt modelId="{A77A5494-BC87-4E71-982D-B5BCC681B55C}" type="sibTrans" cxnId="{4488D64E-B06A-4744-A180-CE0F17CC2FB3}">
      <dgm:prSet/>
      <dgm:spPr/>
      <dgm:t>
        <a:bodyPr/>
        <a:lstStyle/>
        <a:p>
          <a:endParaRPr lang="en-US" sz="2400" b="1"/>
        </a:p>
      </dgm:t>
    </dgm:pt>
    <dgm:pt modelId="{4374D2FE-536E-4425-ABB2-716705A326A7}">
      <dgm:prSet phldrT="[Text]" custT="1"/>
      <dgm:spPr/>
      <dgm:t>
        <a:bodyPr/>
        <a:lstStyle/>
        <a:p>
          <a:r>
            <a:rPr lang="en-US" sz="2400" b="1" dirty="0" smtClean="0"/>
            <a:t>Uncle Bob said it’s the best plan around</a:t>
          </a:r>
          <a:endParaRPr lang="en-US" sz="2400" b="1" dirty="0"/>
        </a:p>
      </dgm:t>
    </dgm:pt>
    <dgm:pt modelId="{026BBDA0-780F-4AF0-A993-9A6F89078706}" type="parTrans" cxnId="{12A81DC8-2592-4DBE-9185-022CEE28D061}">
      <dgm:prSet/>
      <dgm:spPr/>
      <dgm:t>
        <a:bodyPr/>
        <a:lstStyle/>
        <a:p>
          <a:endParaRPr lang="en-US" sz="2400" b="1"/>
        </a:p>
      </dgm:t>
    </dgm:pt>
    <dgm:pt modelId="{84827FA3-B2E1-4A4F-8601-C4607790E559}" type="sibTrans" cxnId="{12A81DC8-2592-4DBE-9185-022CEE28D061}">
      <dgm:prSet/>
      <dgm:spPr/>
      <dgm:t>
        <a:bodyPr/>
        <a:lstStyle/>
        <a:p>
          <a:endParaRPr lang="en-US" sz="2400" b="1"/>
        </a:p>
      </dgm:t>
    </dgm:pt>
    <dgm:pt modelId="{CF3FA0F5-182E-4A84-B3B6-AC92B441A31A}">
      <dgm:prSet phldrT="[Text]" custT="1"/>
      <dgm:spPr/>
      <dgm:t>
        <a:bodyPr/>
        <a:lstStyle/>
        <a:p>
          <a:r>
            <a:rPr lang="en-US" sz="2400" b="1" dirty="0" smtClean="0"/>
            <a:t>They don’t know where to start to try and find a new plan</a:t>
          </a:r>
          <a:endParaRPr lang="en-US" sz="2400" b="1" dirty="0"/>
        </a:p>
      </dgm:t>
    </dgm:pt>
    <dgm:pt modelId="{1C6ABFD6-9393-442D-B441-9D76BF5B0BF6}" type="parTrans" cxnId="{2333F2A3-E072-42EB-A830-D0177933B8B1}">
      <dgm:prSet/>
      <dgm:spPr/>
      <dgm:t>
        <a:bodyPr/>
        <a:lstStyle/>
        <a:p>
          <a:endParaRPr lang="en-US" sz="2400" b="1"/>
        </a:p>
      </dgm:t>
    </dgm:pt>
    <dgm:pt modelId="{B835F714-2319-486C-AA5D-3BC1F3A51627}" type="sibTrans" cxnId="{2333F2A3-E072-42EB-A830-D0177933B8B1}">
      <dgm:prSet/>
      <dgm:spPr/>
      <dgm:t>
        <a:bodyPr/>
        <a:lstStyle/>
        <a:p>
          <a:endParaRPr lang="en-US" sz="2400" b="1"/>
        </a:p>
      </dgm:t>
    </dgm:pt>
    <dgm:pt modelId="{07A2F286-F958-4521-935D-52D24FBF04D0}" type="pres">
      <dgm:prSet presAssocID="{2076A178-3D8E-45D3-8082-651E6026FC47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A005EB0-6A7A-4AC3-B332-A445CE386443}" type="pres">
      <dgm:prSet presAssocID="{733FFB88-FB95-42C1-9B30-901B1DF8B1A3}" presName="comp" presStyleCnt="0"/>
      <dgm:spPr/>
    </dgm:pt>
    <dgm:pt modelId="{B6ABFB75-9B58-4454-BF26-8B3F50CB8352}" type="pres">
      <dgm:prSet presAssocID="{733FFB88-FB95-42C1-9B30-901B1DF8B1A3}" presName="box" presStyleLbl="node1" presStyleIdx="0" presStyleCnt="3"/>
      <dgm:spPr/>
      <dgm:t>
        <a:bodyPr/>
        <a:lstStyle/>
        <a:p>
          <a:endParaRPr lang="en-US"/>
        </a:p>
      </dgm:t>
    </dgm:pt>
    <dgm:pt modelId="{32FA7E28-34E3-40F4-AB76-A69826B61A7B}" type="pres">
      <dgm:prSet presAssocID="{733FFB88-FB95-42C1-9B30-901B1DF8B1A3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EA0F8AA2-53F8-431F-94B7-D856B77039FC}" type="pres">
      <dgm:prSet presAssocID="{733FFB88-FB95-42C1-9B30-901B1DF8B1A3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E1A601-9E82-4260-88F4-670C5C5A2818}" type="pres">
      <dgm:prSet presAssocID="{A77A5494-BC87-4E71-982D-B5BCC681B55C}" presName="spacer" presStyleCnt="0"/>
      <dgm:spPr/>
    </dgm:pt>
    <dgm:pt modelId="{80698BAF-94E5-4433-812E-8B62CC3FF247}" type="pres">
      <dgm:prSet presAssocID="{4374D2FE-536E-4425-ABB2-716705A326A7}" presName="comp" presStyleCnt="0"/>
      <dgm:spPr/>
    </dgm:pt>
    <dgm:pt modelId="{7C1DF812-EE72-49E0-8E52-2FF69075BEC2}" type="pres">
      <dgm:prSet presAssocID="{4374D2FE-536E-4425-ABB2-716705A326A7}" presName="box" presStyleLbl="node1" presStyleIdx="1" presStyleCnt="3"/>
      <dgm:spPr/>
      <dgm:t>
        <a:bodyPr/>
        <a:lstStyle/>
        <a:p>
          <a:endParaRPr lang="en-US"/>
        </a:p>
      </dgm:t>
    </dgm:pt>
    <dgm:pt modelId="{C0366B81-E7D8-48E3-A62C-EC4A0383E87B}" type="pres">
      <dgm:prSet presAssocID="{4374D2FE-536E-4425-ABB2-716705A326A7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9FBEDF84-9788-4F82-AA9B-54C7D0657C64}" type="pres">
      <dgm:prSet presAssocID="{4374D2FE-536E-4425-ABB2-716705A326A7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25B5FC-93F5-4C7A-AC83-7AFBC4E39844}" type="pres">
      <dgm:prSet presAssocID="{84827FA3-B2E1-4A4F-8601-C4607790E559}" presName="spacer" presStyleCnt="0"/>
      <dgm:spPr/>
    </dgm:pt>
    <dgm:pt modelId="{6162694A-D1C3-4DFE-8828-30ECD6CFF6DD}" type="pres">
      <dgm:prSet presAssocID="{CF3FA0F5-182E-4A84-B3B6-AC92B441A31A}" presName="comp" presStyleCnt="0"/>
      <dgm:spPr/>
    </dgm:pt>
    <dgm:pt modelId="{BD92A3CC-D979-414E-A31D-15AB1BCA6B39}" type="pres">
      <dgm:prSet presAssocID="{CF3FA0F5-182E-4A84-B3B6-AC92B441A31A}" presName="box" presStyleLbl="node1" presStyleIdx="2" presStyleCnt="3"/>
      <dgm:spPr/>
      <dgm:t>
        <a:bodyPr/>
        <a:lstStyle/>
        <a:p>
          <a:endParaRPr lang="en-US"/>
        </a:p>
      </dgm:t>
    </dgm:pt>
    <dgm:pt modelId="{BC25B406-DA52-4065-9D52-A885C6FFDC8F}" type="pres">
      <dgm:prSet presAssocID="{CF3FA0F5-182E-4A84-B3B6-AC92B441A31A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5458311E-9C17-4F94-9B27-18ACC03B4A25}" type="pres">
      <dgm:prSet presAssocID="{CF3FA0F5-182E-4A84-B3B6-AC92B441A31A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C379180-74DC-4B05-AB81-54EBBB7E5073}" type="presOf" srcId="{2076A178-3D8E-45D3-8082-651E6026FC47}" destId="{07A2F286-F958-4521-935D-52D24FBF04D0}" srcOrd="0" destOrd="0" presId="urn:microsoft.com/office/officeart/2005/8/layout/vList4"/>
    <dgm:cxn modelId="{23CBA46B-8C87-4C2C-BFA6-C3EE544F7B84}" type="presOf" srcId="{733FFB88-FB95-42C1-9B30-901B1DF8B1A3}" destId="{EA0F8AA2-53F8-431F-94B7-D856B77039FC}" srcOrd="1" destOrd="0" presId="urn:microsoft.com/office/officeart/2005/8/layout/vList4"/>
    <dgm:cxn modelId="{AAE0CA3F-4706-4EDC-9120-CA4F85535036}" type="presOf" srcId="{CF3FA0F5-182E-4A84-B3B6-AC92B441A31A}" destId="{BD92A3CC-D979-414E-A31D-15AB1BCA6B39}" srcOrd="0" destOrd="0" presId="urn:microsoft.com/office/officeart/2005/8/layout/vList4"/>
    <dgm:cxn modelId="{5E43F1D3-9CC8-4243-976C-D585C6DF2AD2}" type="presOf" srcId="{4374D2FE-536E-4425-ABB2-716705A326A7}" destId="{9FBEDF84-9788-4F82-AA9B-54C7D0657C64}" srcOrd="1" destOrd="0" presId="urn:microsoft.com/office/officeart/2005/8/layout/vList4"/>
    <dgm:cxn modelId="{FD476A27-5F53-4D6D-9D36-2B3DC4032BE0}" type="presOf" srcId="{4374D2FE-536E-4425-ABB2-716705A326A7}" destId="{7C1DF812-EE72-49E0-8E52-2FF69075BEC2}" srcOrd="0" destOrd="0" presId="urn:microsoft.com/office/officeart/2005/8/layout/vList4"/>
    <dgm:cxn modelId="{12A81DC8-2592-4DBE-9185-022CEE28D061}" srcId="{2076A178-3D8E-45D3-8082-651E6026FC47}" destId="{4374D2FE-536E-4425-ABB2-716705A326A7}" srcOrd="1" destOrd="0" parTransId="{026BBDA0-780F-4AF0-A993-9A6F89078706}" sibTransId="{84827FA3-B2E1-4A4F-8601-C4607790E559}"/>
    <dgm:cxn modelId="{2C98F4AF-9D70-4004-B8B9-24F032E67328}" type="presOf" srcId="{CF3FA0F5-182E-4A84-B3B6-AC92B441A31A}" destId="{5458311E-9C17-4F94-9B27-18ACC03B4A25}" srcOrd="1" destOrd="0" presId="urn:microsoft.com/office/officeart/2005/8/layout/vList4"/>
    <dgm:cxn modelId="{2333F2A3-E072-42EB-A830-D0177933B8B1}" srcId="{2076A178-3D8E-45D3-8082-651E6026FC47}" destId="{CF3FA0F5-182E-4A84-B3B6-AC92B441A31A}" srcOrd="2" destOrd="0" parTransId="{1C6ABFD6-9393-442D-B441-9D76BF5B0BF6}" sibTransId="{B835F714-2319-486C-AA5D-3BC1F3A51627}"/>
    <dgm:cxn modelId="{4488D64E-B06A-4744-A180-CE0F17CC2FB3}" srcId="{2076A178-3D8E-45D3-8082-651E6026FC47}" destId="{733FFB88-FB95-42C1-9B30-901B1DF8B1A3}" srcOrd="0" destOrd="0" parTransId="{513EB4E2-C359-47E4-BF45-D9DC9528C97B}" sibTransId="{A77A5494-BC87-4E71-982D-B5BCC681B55C}"/>
    <dgm:cxn modelId="{EE10E96D-8ABA-4025-BE63-CCE0733187AA}" type="presOf" srcId="{733FFB88-FB95-42C1-9B30-901B1DF8B1A3}" destId="{B6ABFB75-9B58-4454-BF26-8B3F50CB8352}" srcOrd="0" destOrd="0" presId="urn:microsoft.com/office/officeart/2005/8/layout/vList4"/>
    <dgm:cxn modelId="{4A7A1BE3-AA22-4572-BBC2-C594EB57E11B}" type="presParOf" srcId="{07A2F286-F958-4521-935D-52D24FBF04D0}" destId="{6A005EB0-6A7A-4AC3-B332-A445CE386443}" srcOrd="0" destOrd="0" presId="urn:microsoft.com/office/officeart/2005/8/layout/vList4"/>
    <dgm:cxn modelId="{9A04962D-999F-4691-9709-5BFA185E1FC0}" type="presParOf" srcId="{6A005EB0-6A7A-4AC3-B332-A445CE386443}" destId="{B6ABFB75-9B58-4454-BF26-8B3F50CB8352}" srcOrd="0" destOrd="0" presId="urn:microsoft.com/office/officeart/2005/8/layout/vList4"/>
    <dgm:cxn modelId="{603E3F36-E50A-4204-B333-C54820ED6E0D}" type="presParOf" srcId="{6A005EB0-6A7A-4AC3-B332-A445CE386443}" destId="{32FA7E28-34E3-40F4-AB76-A69826B61A7B}" srcOrd="1" destOrd="0" presId="urn:microsoft.com/office/officeart/2005/8/layout/vList4"/>
    <dgm:cxn modelId="{148055B9-6D15-4A53-ADEE-412AC87CFF3B}" type="presParOf" srcId="{6A005EB0-6A7A-4AC3-B332-A445CE386443}" destId="{EA0F8AA2-53F8-431F-94B7-D856B77039FC}" srcOrd="2" destOrd="0" presId="urn:microsoft.com/office/officeart/2005/8/layout/vList4"/>
    <dgm:cxn modelId="{6653D8A5-EE5C-4898-97FD-D34D5039D724}" type="presParOf" srcId="{07A2F286-F958-4521-935D-52D24FBF04D0}" destId="{40E1A601-9E82-4260-88F4-670C5C5A2818}" srcOrd="1" destOrd="0" presId="urn:microsoft.com/office/officeart/2005/8/layout/vList4"/>
    <dgm:cxn modelId="{643A905D-D6E9-406A-B998-5E638D0640CF}" type="presParOf" srcId="{07A2F286-F958-4521-935D-52D24FBF04D0}" destId="{80698BAF-94E5-4433-812E-8B62CC3FF247}" srcOrd="2" destOrd="0" presId="urn:microsoft.com/office/officeart/2005/8/layout/vList4"/>
    <dgm:cxn modelId="{570FEBDC-427D-4909-9164-5AE3DA2F4E13}" type="presParOf" srcId="{80698BAF-94E5-4433-812E-8B62CC3FF247}" destId="{7C1DF812-EE72-49E0-8E52-2FF69075BEC2}" srcOrd="0" destOrd="0" presId="urn:microsoft.com/office/officeart/2005/8/layout/vList4"/>
    <dgm:cxn modelId="{0E4C798A-635E-4FD0-9580-B67F06AD138D}" type="presParOf" srcId="{80698BAF-94E5-4433-812E-8B62CC3FF247}" destId="{C0366B81-E7D8-48E3-A62C-EC4A0383E87B}" srcOrd="1" destOrd="0" presId="urn:microsoft.com/office/officeart/2005/8/layout/vList4"/>
    <dgm:cxn modelId="{F9AD6C65-281E-4C18-AEC7-D7D3E3FEE18F}" type="presParOf" srcId="{80698BAF-94E5-4433-812E-8B62CC3FF247}" destId="{9FBEDF84-9788-4F82-AA9B-54C7D0657C64}" srcOrd="2" destOrd="0" presId="urn:microsoft.com/office/officeart/2005/8/layout/vList4"/>
    <dgm:cxn modelId="{A97F911F-D729-4756-BA44-678C99CFF9B9}" type="presParOf" srcId="{07A2F286-F958-4521-935D-52D24FBF04D0}" destId="{D425B5FC-93F5-4C7A-AC83-7AFBC4E39844}" srcOrd="3" destOrd="0" presId="urn:microsoft.com/office/officeart/2005/8/layout/vList4"/>
    <dgm:cxn modelId="{20DB7F08-37FA-44A9-8664-A2B138122607}" type="presParOf" srcId="{07A2F286-F958-4521-935D-52D24FBF04D0}" destId="{6162694A-D1C3-4DFE-8828-30ECD6CFF6DD}" srcOrd="4" destOrd="0" presId="urn:microsoft.com/office/officeart/2005/8/layout/vList4"/>
    <dgm:cxn modelId="{18A5F07F-502D-4C63-B600-346B1E6BFF02}" type="presParOf" srcId="{6162694A-D1C3-4DFE-8828-30ECD6CFF6DD}" destId="{BD92A3CC-D979-414E-A31D-15AB1BCA6B39}" srcOrd="0" destOrd="0" presId="urn:microsoft.com/office/officeart/2005/8/layout/vList4"/>
    <dgm:cxn modelId="{4785B5F2-19AB-44AC-B80B-83F42A7C4D1B}" type="presParOf" srcId="{6162694A-D1C3-4DFE-8828-30ECD6CFF6DD}" destId="{BC25B406-DA52-4065-9D52-A885C6FFDC8F}" srcOrd="1" destOrd="0" presId="urn:microsoft.com/office/officeart/2005/8/layout/vList4"/>
    <dgm:cxn modelId="{D7FAF78E-E5F9-4ED8-B862-CAB7A1BA8851}" type="presParOf" srcId="{6162694A-D1C3-4DFE-8828-30ECD6CFF6DD}" destId="{5458311E-9C17-4F94-9B27-18ACC03B4A25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97D259B-02A3-443F-9C56-E48CF841F0B6}" type="doc">
      <dgm:prSet loTypeId="urn:microsoft.com/office/officeart/2005/8/layout/process4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C81882D-7470-4DDA-B490-6A5F669E1E0A}">
      <dgm:prSet phldrT="[Text]" custT="1"/>
      <dgm:spPr/>
      <dgm:t>
        <a:bodyPr/>
        <a:lstStyle/>
        <a:p>
          <a:r>
            <a:rPr lang="en-US" sz="2000" dirty="0" smtClean="0"/>
            <a:t>Postal employees and surviving spouses* maintain eligibility for health coverage in retirement </a:t>
          </a:r>
          <a:endParaRPr lang="en-US" sz="2000" dirty="0"/>
        </a:p>
      </dgm:t>
    </dgm:pt>
    <dgm:pt modelId="{1E9B752A-396B-43B8-A0D9-6204A3119915}" type="parTrans" cxnId="{E35631F9-323B-4BDC-B271-7C51AE7A68E5}">
      <dgm:prSet/>
      <dgm:spPr/>
      <dgm:t>
        <a:bodyPr/>
        <a:lstStyle/>
        <a:p>
          <a:endParaRPr lang="en-US" sz="2400"/>
        </a:p>
      </dgm:t>
    </dgm:pt>
    <dgm:pt modelId="{582C0387-9AC6-411B-8498-80469A95CBF5}" type="sibTrans" cxnId="{E35631F9-323B-4BDC-B271-7C51AE7A68E5}">
      <dgm:prSet/>
      <dgm:spPr/>
      <dgm:t>
        <a:bodyPr/>
        <a:lstStyle/>
        <a:p>
          <a:endParaRPr lang="en-US" sz="2400"/>
        </a:p>
      </dgm:t>
    </dgm:pt>
    <dgm:pt modelId="{363C94B0-4D9C-48EB-B5F5-0E707342F38B}">
      <dgm:prSet phldrT="[Text]" custT="1"/>
      <dgm:spPr/>
      <dgm:t>
        <a:bodyPr/>
        <a:lstStyle/>
        <a:p>
          <a:r>
            <a:rPr lang="en-US" sz="2000" dirty="0" smtClean="0"/>
            <a:t>You pay the same rate as you pay now.</a:t>
          </a:r>
          <a:endParaRPr lang="en-US" sz="2000" dirty="0"/>
        </a:p>
      </dgm:t>
    </dgm:pt>
    <dgm:pt modelId="{95346EAE-EC4A-4713-8C89-E66394ECA5C2}" type="parTrans" cxnId="{9092C305-BD09-4923-9A27-D2E4DFA4C00E}">
      <dgm:prSet/>
      <dgm:spPr/>
      <dgm:t>
        <a:bodyPr/>
        <a:lstStyle/>
        <a:p>
          <a:endParaRPr lang="en-US" sz="2400"/>
        </a:p>
      </dgm:t>
    </dgm:pt>
    <dgm:pt modelId="{42664449-9585-42EB-A13C-024C13A8675A}" type="sibTrans" cxnId="{9092C305-BD09-4923-9A27-D2E4DFA4C00E}">
      <dgm:prSet/>
      <dgm:spPr/>
      <dgm:t>
        <a:bodyPr/>
        <a:lstStyle/>
        <a:p>
          <a:endParaRPr lang="en-US" sz="2400"/>
        </a:p>
      </dgm:t>
    </dgm:pt>
    <dgm:pt modelId="{FA444DBE-B5B8-4FE6-B0DC-07B76F4F781B}">
      <dgm:prSet phldrT="[Text]" custT="1"/>
      <dgm:spPr/>
      <dgm:t>
        <a:bodyPr/>
        <a:lstStyle/>
        <a:p>
          <a:r>
            <a:rPr lang="en-US" sz="2000" dirty="0" smtClean="0"/>
            <a:t>You can reenroll in new health coverage during open season or a QLE</a:t>
          </a:r>
          <a:endParaRPr lang="en-US" sz="2000" dirty="0"/>
        </a:p>
      </dgm:t>
    </dgm:pt>
    <dgm:pt modelId="{F85F43F1-7C5C-41E6-851B-0AAB7390B04C}" type="parTrans" cxnId="{45DAD93D-CD38-47A4-9BD9-D68EC5CD4BC6}">
      <dgm:prSet/>
      <dgm:spPr/>
      <dgm:t>
        <a:bodyPr/>
        <a:lstStyle/>
        <a:p>
          <a:endParaRPr lang="en-US" sz="2400"/>
        </a:p>
      </dgm:t>
    </dgm:pt>
    <dgm:pt modelId="{513E1F85-E4A8-4E52-90D9-E844CBDF1C26}" type="sibTrans" cxnId="{45DAD93D-CD38-47A4-9BD9-D68EC5CD4BC6}">
      <dgm:prSet/>
      <dgm:spPr/>
      <dgm:t>
        <a:bodyPr/>
        <a:lstStyle/>
        <a:p>
          <a:endParaRPr lang="en-US" sz="2400"/>
        </a:p>
      </dgm:t>
    </dgm:pt>
    <dgm:pt modelId="{89B1EED4-69D7-4780-875D-248638674CF6}" type="pres">
      <dgm:prSet presAssocID="{E97D259B-02A3-443F-9C56-E48CF841F0B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A4359AC-04EF-4B56-8E9D-BF9D03915941}" type="pres">
      <dgm:prSet presAssocID="{FA444DBE-B5B8-4FE6-B0DC-07B76F4F781B}" presName="boxAndChildren" presStyleCnt="0"/>
      <dgm:spPr/>
      <dgm:t>
        <a:bodyPr/>
        <a:lstStyle/>
        <a:p>
          <a:endParaRPr lang="en-US"/>
        </a:p>
      </dgm:t>
    </dgm:pt>
    <dgm:pt modelId="{C57D2B45-B2FA-4A33-83F8-D100C3CF5D8F}" type="pres">
      <dgm:prSet presAssocID="{FA444DBE-B5B8-4FE6-B0DC-07B76F4F781B}" presName="parentTextBox" presStyleLbl="node1" presStyleIdx="0" presStyleCnt="3"/>
      <dgm:spPr/>
      <dgm:t>
        <a:bodyPr/>
        <a:lstStyle/>
        <a:p>
          <a:endParaRPr lang="en-US"/>
        </a:p>
      </dgm:t>
    </dgm:pt>
    <dgm:pt modelId="{064226E7-00FF-4374-8EED-81B1161614B8}" type="pres">
      <dgm:prSet presAssocID="{42664449-9585-42EB-A13C-024C13A8675A}" presName="sp" presStyleCnt="0"/>
      <dgm:spPr/>
      <dgm:t>
        <a:bodyPr/>
        <a:lstStyle/>
        <a:p>
          <a:endParaRPr lang="en-US"/>
        </a:p>
      </dgm:t>
    </dgm:pt>
    <dgm:pt modelId="{3824AE93-B3E0-4619-951C-1842E153126C}" type="pres">
      <dgm:prSet presAssocID="{363C94B0-4D9C-48EB-B5F5-0E707342F38B}" presName="arrowAndChildren" presStyleCnt="0"/>
      <dgm:spPr/>
      <dgm:t>
        <a:bodyPr/>
        <a:lstStyle/>
        <a:p>
          <a:endParaRPr lang="en-US"/>
        </a:p>
      </dgm:t>
    </dgm:pt>
    <dgm:pt modelId="{DE3CD555-B6AF-450E-A9B3-2E56B00835BA}" type="pres">
      <dgm:prSet presAssocID="{363C94B0-4D9C-48EB-B5F5-0E707342F38B}" presName="parentTextArrow" presStyleLbl="node1" presStyleIdx="1" presStyleCnt="3"/>
      <dgm:spPr/>
      <dgm:t>
        <a:bodyPr/>
        <a:lstStyle/>
        <a:p>
          <a:endParaRPr lang="en-US"/>
        </a:p>
      </dgm:t>
    </dgm:pt>
    <dgm:pt modelId="{0D5710DB-DC81-43BD-AE6D-7DBFBFF33A12}" type="pres">
      <dgm:prSet presAssocID="{582C0387-9AC6-411B-8498-80469A95CBF5}" presName="sp" presStyleCnt="0"/>
      <dgm:spPr/>
      <dgm:t>
        <a:bodyPr/>
        <a:lstStyle/>
        <a:p>
          <a:endParaRPr lang="en-US"/>
        </a:p>
      </dgm:t>
    </dgm:pt>
    <dgm:pt modelId="{EC4067FF-C755-4340-BECB-9A2DD21AC3B0}" type="pres">
      <dgm:prSet presAssocID="{EC81882D-7470-4DDA-B490-6A5F669E1E0A}" presName="arrowAndChildren" presStyleCnt="0"/>
      <dgm:spPr/>
      <dgm:t>
        <a:bodyPr/>
        <a:lstStyle/>
        <a:p>
          <a:endParaRPr lang="en-US"/>
        </a:p>
      </dgm:t>
    </dgm:pt>
    <dgm:pt modelId="{90919250-0EF7-4980-A9EB-0945F2F91E2D}" type="pres">
      <dgm:prSet presAssocID="{EC81882D-7470-4DDA-B490-6A5F669E1E0A}" presName="parentTextArrow" presStyleLbl="node1" presStyleIdx="2" presStyleCnt="3"/>
      <dgm:spPr/>
      <dgm:t>
        <a:bodyPr/>
        <a:lstStyle/>
        <a:p>
          <a:endParaRPr lang="en-US"/>
        </a:p>
      </dgm:t>
    </dgm:pt>
  </dgm:ptLst>
  <dgm:cxnLst>
    <dgm:cxn modelId="{4282A8B9-5CFD-4190-A0B1-BBC4377E1780}" type="presOf" srcId="{FA444DBE-B5B8-4FE6-B0DC-07B76F4F781B}" destId="{C57D2B45-B2FA-4A33-83F8-D100C3CF5D8F}" srcOrd="0" destOrd="0" presId="urn:microsoft.com/office/officeart/2005/8/layout/process4"/>
    <dgm:cxn modelId="{45DAD93D-CD38-47A4-9BD9-D68EC5CD4BC6}" srcId="{E97D259B-02A3-443F-9C56-E48CF841F0B6}" destId="{FA444DBE-B5B8-4FE6-B0DC-07B76F4F781B}" srcOrd="2" destOrd="0" parTransId="{F85F43F1-7C5C-41E6-851B-0AAB7390B04C}" sibTransId="{513E1F85-E4A8-4E52-90D9-E844CBDF1C26}"/>
    <dgm:cxn modelId="{C5EDB6FA-3A25-402E-A1F9-45615E68EAA5}" type="presOf" srcId="{EC81882D-7470-4DDA-B490-6A5F669E1E0A}" destId="{90919250-0EF7-4980-A9EB-0945F2F91E2D}" srcOrd="0" destOrd="0" presId="urn:microsoft.com/office/officeart/2005/8/layout/process4"/>
    <dgm:cxn modelId="{9092C305-BD09-4923-9A27-D2E4DFA4C00E}" srcId="{E97D259B-02A3-443F-9C56-E48CF841F0B6}" destId="{363C94B0-4D9C-48EB-B5F5-0E707342F38B}" srcOrd="1" destOrd="0" parTransId="{95346EAE-EC4A-4713-8C89-E66394ECA5C2}" sibTransId="{42664449-9585-42EB-A13C-024C13A8675A}"/>
    <dgm:cxn modelId="{E35631F9-323B-4BDC-B271-7C51AE7A68E5}" srcId="{E97D259B-02A3-443F-9C56-E48CF841F0B6}" destId="{EC81882D-7470-4DDA-B490-6A5F669E1E0A}" srcOrd="0" destOrd="0" parTransId="{1E9B752A-396B-43B8-A0D9-6204A3119915}" sibTransId="{582C0387-9AC6-411B-8498-80469A95CBF5}"/>
    <dgm:cxn modelId="{5E64C2B6-8F41-47C0-B2F1-8E097D1A47C8}" type="presOf" srcId="{363C94B0-4D9C-48EB-B5F5-0E707342F38B}" destId="{DE3CD555-B6AF-450E-A9B3-2E56B00835BA}" srcOrd="0" destOrd="0" presId="urn:microsoft.com/office/officeart/2005/8/layout/process4"/>
    <dgm:cxn modelId="{FFFEFD89-2B44-4315-A78A-B1003C5EAFD6}" type="presOf" srcId="{E97D259B-02A3-443F-9C56-E48CF841F0B6}" destId="{89B1EED4-69D7-4780-875D-248638674CF6}" srcOrd="0" destOrd="0" presId="urn:microsoft.com/office/officeart/2005/8/layout/process4"/>
    <dgm:cxn modelId="{D8C222C5-7118-4B7A-A626-A6AADF72AFC5}" type="presParOf" srcId="{89B1EED4-69D7-4780-875D-248638674CF6}" destId="{0A4359AC-04EF-4B56-8E9D-BF9D03915941}" srcOrd="0" destOrd="0" presId="urn:microsoft.com/office/officeart/2005/8/layout/process4"/>
    <dgm:cxn modelId="{6B5D1718-E4BE-49D5-AA27-C616E841CB5E}" type="presParOf" srcId="{0A4359AC-04EF-4B56-8E9D-BF9D03915941}" destId="{C57D2B45-B2FA-4A33-83F8-D100C3CF5D8F}" srcOrd="0" destOrd="0" presId="urn:microsoft.com/office/officeart/2005/8/layout/process4"/>
    <dgm:cxn modelId="{9108B149-4145-4FDE-A5C1-4A2BDD46A514}" type="presParOf" srcId="{89B1EED4-69D7-4780-875D-248638674CF6}" destId="{064226E7-00FF-4374-8EED-81B1161614B8}" srcOrd="1" destOrd="0" presId="urn:microsoft.com/office/officeart/2005/8/layout/process4"/>
    <dgm:cxn modelId="{7343AF29-75E2-44D9-82E2-EBDE355EFBFC}" type="presParOf" srcId="{89B1EED4-69D7-4780-875D-248638674CF6}" destId="{3824AE93-B3E0-4619-951C-1842E153126C}" srcOrd="2" destOrd="0" presId="urn:microsoft.com/office/officeart/2005/8/layout/process4"/>
    <dgm:cxn modelId="{ED988691-6FDA-45DB-95D2-9967D0267C0E}" type="presParOf" srcId="{3824AE93-B3E0-4619-951C-1842E153126C}" destId="{DE3CD555-B6AF-450E-A9B3-2E56B00835BA}" srcOrd="0" destOrd="0" presId="urn:microsoft.com/office/officeart/2005/8/layout/process4"/>
    <dgm:cxn modelId="{F752CCCC-F44D-4D4B-998E-B3CB48701440}" type="presParOf" srcId="{89B1EED4-69D7-4780-875D-248638674CF6}" destId="{0D5710DB-DC81-43BD-AE6D-7DBFBFF33A12}" srcOrd="3" destOrd="0" presId="urn:microsoft.com/office/officeart/2005/8/layout/process4"/>
    <dgm:cxn modelId="{C89DA10D-14EC-42EC-B538-2A48732D7197}" type="presParOf" srcId="{89B1EED4-69D7-4780-875D-248638674CF6}" destId="{EC4067FF-C755-4340-BECB-9A2DD21AC3B0}" srcOrd="4" destOrd="0" presId="urn:microsoft.com/office/officeart/2005/8/layout/process4"/>
    <dgm:cxn modelId="{A68B5FE3-28F9-490C-BC36-B3D8B22B62A9}" type="presParOf" srcId="{EC4067FF-C755-4340-BECB-9A2DD21AC3B0}" destId="{90919250-0EF7-4980-A9EB-0945F2F91E2D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0B96BBA-4C8A-4EB0-AFB1-C6E3B12C128C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011E90A-4D43-4C14-A7C2-1EA4BC4257C9}">
      <dgm:prSet phldrT="[Text]" custT="1"/>
      <dgm:spPr/>
      <dgm:t>
        <a:bodyPr/>
        <a:lstStyle/>
        <a:p>
          <a:r>
            <a:rPr lang="en-US" sz="2400" b="0" smtClean="0"/>
            <a:t>People 65 years of age and older</a:t>
          </a:r>
          <a:endParaRPr lang="en-US" sz="2400" b="1" dirty="0"/>
        </a:p>
      </dgm:t>
    </dgm:pt>
    <dgm:pt modelId="{D7477521-3F90-4C83-AB14-B3EE44DEACCE}" type="parTrans" cxnId="{6C7BC45B-00C1-48CA-8D33-1857808BC926}">
      <dgm:prSet/>
      <dgm:spPr/>
      <dgm:t>
        <a:bodyPr/>
        <a:lstStyle/>
        <a:p>
          <a:endParaRPr lang="en-US" sz="2400"/>
        </a:p>
      </dgm:t>
    </dgm:pt>
    <dgm:pt modelId="{C93CE00B-D75F-4400-96DC-F112F77D214C}" type="sibTrans" cxnId="{6C7BC45B-00C1-48CA-8D33-1857808BC926}">
      <dgm:prSet/>
      <dgm:spPr/>
      <dgm:t>
        <a:bodyPr/>
        <a:lstStyle/>
        <a:p>
          <a:endParaRPr lang="en-US" sz="2400"/>
        </a:p>
      </dgm:t>
    </dgm:pt>
    <dgm:pt modelId="{41B73C21-B7D1-44AF-905F-093841F2C090}">
      <dgm:prSet custT="1"/>
      <dgm:spPr/>
      <dgm:t>
        <a:bodyPr/>
        <a:lstStyle/>
        <a:p>
          <a:r>
            <a:rPr lang="en-US" sz="2400" b="0" dirty="0" smtClean="0"/>
            <a:t>Some people with disabilities under 65 years of age</a:t>
          </a:r>
          <a:endParaRPr lang="en-US" sz="2400" b="0" dirty="0"/>
        </a:p>
      </dgm:t>
    </dgm:pt>
    <dgm:pt modelId="{9DC84A3A-CD4D-4093-930A-E20F1A87FBD3}" type="parTrans" cxnId="{5BB372D6-9DDC-4AC5-A135-7504A6FF4949}">
      <dgm:prSet/>
      <dgm:spPr/>
      <dgm:t>
        <a:bodyPr/>
        <a:lstStyle/>
        <a:p>
          <a:endParaRPr lang="en-US" sz="2400"/>
        </a:p>
      </dgm:t>
    </dgm:pt>
    <dgm:pt modelId="{D116EA51-52EA-4A9C-970B-44A88B6D317E}" type="sibTrans" cxnId="{5BB372D6-9DDC-4AC5-A135-7504A6FF4949}">
      <dgm:prSet/>
      <dgm:spPr/>
      <dgm:t>
        <a:bodyPr/>
        <a:lstStyle/>
        <a:p>
          <a:endParaRPr lang="en-US" sz="2400"/>
        </a:p>
      </dgm:t>
    </dgm:pt>
    <dgm:pt modelId="{3D0861F7-E523-4B64-8864-5323E2645EFF}" type="pres">
      <dgm:prSet presAssocID="{20B96BBA-4C8A-4EB0-AFB1-C6E3B12C128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BAEE8A1-CC51-48A1-9D7A-23BD53810D22}" type="pres">
      <dgm:prSet presAssocID="{5011E90A-4D43-4C14-A7C2-1EA4BC4257C9}" presName="parentText" presStyleLbl="node1" presStyleIdx="0" presStyleCnt="2" custScaleY="109548" custLinFactY="-9665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67FC2D-0F87-469A-8CFB-867E058D1B49}" type="pres">
      <dgm:prSet presAssocID="{C93CE00B-D75F-4400-96DC-F112F77D214C}" presName="spacer" presStyleCnt="0"/>
      <dgm:spPr/>
      <dgm:t>
        <a:bodyPr/>
        <a:lstStyle/>
        <a:p>
          <a:endParaRPr lang="en-US"/>
        </a:p>
      </dgm:t>
    </dgm:pt>
    <dgm:pt modelId="{4651C1AE-41B9-4BBE-8A9C-A819C01C8D06}" type="pres">
      <dgm:prSet presAssocID="{41B73C21-B7D1-44AF-905F-093841F2C090}" presName="parentText" presStyleLbl="node1" presStyleIdx="1" presStyleCnt="2" custScaleY="11303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4D22309-2FD5-403C-82AD-9B60449D220E}" type="presOf" srcId="{5011E90A-4D43-4C14-A7C2-1EA4BC4257C9}" destId="{2BAEE8A1-CC51-48A1-9D7A-23BD53810D22}" srcOrd="0" destOrd="0" presId="urn:microsoft.com/office/officeart/2005/8/layout/vList2"/>
    <dgm:cxn modelId="{910D205E-5B46-4BE9-83A0-C0A7F8D2FBFC}" type="presOf" srcId="{20B96BBA-4C8A-4EB0-AFB1-C6E3B12C128C}" destId="{3D0861F7-E523-4B64-8864-5323E2645EFF}" srcOrd="0" destOrd="0" presId="urn:microsoft.com/office/officeart/2005/8/layout/vList2"/>
    <dgm:cxn modelId="{0062C0F9-6B08-4704-8CE2-C7D94035982B}" type="presOf" srcId="{41B73C21-B7D1-44AF-905F-093841F2C090}" destId="{4651C1AE-41B9-4BBE-8A9C-A819C01C8D06}" srcOrd="0" destOrd="0" presId="urn:microsoft.com/office/officeart/2005/8/layout/vList2"/>
    <dgm:cxn modelId="{6C7BC45B-00C1-48CA-8D33-1857808BC926}" srcId="{20B96BBA-4C8A-4EB0-AFB1-C6E3B12C128C}" destId="{5011E90A-4D43-4C14-A7C2-1EA4BC4257C9}" srcOrd="0" destOrd="0" parTransId="{D7477521-3F90-4C83-AB14-B3EE44DEACCE}" sibTransId="{C93CE00B-D75F-4400-96DC-F112F77D214C}"/>
    <dgm:cxn modelId="{5BB372D6-9DDC-4AC5-A135-7504A6FF4949}" srcId="{20B96BBA-4C8A-4EB0-AFB1-C6E3B12C128C}" destId="{41B73C21-B7D1-44AF-905F-093841F2C090}" srcOrd="1" destOrd="0" parTransId="{9DC84A3A-CD4D-4093-930A-E20F1A87FBD3}" sibTransId="{D116EA51-52EA-4A9C-970B-44A88B6D317E}"/>
    <dgm:cxn modelId="{6E80C51A-6C0C-49C3-AC9F-1A1D804C8B6F}" type="presParOf" srcId="{3D0861F7-E523-4B64-8864-5323E2645EFF}" destId="{2BAEE8A1-CC51-48A1-9D7A-23BD53810D22}" srcOrd="0" destOrd="0" presId="urn:microsoft.com/office/officeart/2005/8/layout/vList2"/>
    <dgm:cxn modelId="{A45AC5E4-CEC2-4A3D-966F-FF875562E369}" type="presParOf" srcId="{3D0861F7-E523-4B64-8864-5323E2645EFF}" destId="{1C67FC2D-0F87-469A-8CFB-867E058D1B49}" srcOrd="1" destOrd="0" presId="urn:microsoft.com/office/officeart/2005/8/layout/vList2"/>
    <dgm:cxn modelId="{756C92C2-2885-45A1-AD7F-BE07B3819386}" type="presParOf" srcId="{3D0861F7-E523-4B64-8864-5323E2645EFF}" destId="{4651C1AE-41B9-4BBE-8A9C-A819C01C8D06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78B2A8-35A0-43C7-B160-7B92C02E66B9}">
      <dsp:nvSpPr>
        <dsp:cNvPr id="0" name=""/>
        <dsp:cNvSpPr/>
      </dsp:nvSpPr>
      <dsp:spPr>
        <a:xfrm>
          <a:off x="437813" y="0"/>
          <a:ext cx="2813266" cy="2813694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892FDA-A071-4A05-9A01-CC9001668D38}">
      <dsp:nvSpPr>
        <dsp:cNvPr id="0" name=""/>
        <dsp:cNvSpPr/>
      </dsp:nvSpPr>
      <dsp:spPr>
        <a:xfrm>
          <a:off x="1059480" y="1015829"/>
          <a:ext cx="1563278" cy="7814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latin typeface="Arial"/>
              <a:ea typeface="+mn-ea"/>
            </a:rPr>
            <a:t>High 3 Salary</a:t>
          </a:r>
          <a:endParaRPr lang="en-US" sz="2400" kern="1200" dirty="0"/>
        </a:p>
      </dsp:txBody>
      <dsp:txXfrm>
        <a:off x="1059480" y="1015829"/>
        <a:ext cx="1563278" cy="781452"/>
      </dsp:txXfrm>
    </dsp:sp>
    <dsp:sp modelId="{92C8F8F3-DDBC-4643-AE32-AE5F29FAF7C1}">
      <dsp:nvSpPr>
        <dsp:cNvPr id="0" name=""/>
        <dsp:cNvSpPr/>
      </dsp:nvSpPr>
      <dsp:spPr>
        <a:xfrm>
          <a:off x="-343561" y="1616676"/>
          <a:ext cx="2813266" cy="2813694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3B8E56-6C1C-4F8C-B1DD-521A67AC58E8}">
      <dsp:nvSpPr>
        <dsp:cNvPr id="0" name=""/>
        <dsp:cNvSpPr/>
      </dsp:nvSpPr>
      <dsp:spPr>
        <a:xfrm>
          <a:off x="289310" y="2587257"/>
          <a:ext cx="1563278" cy="7814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latin typeface="Arial"/>
              <a:ea typeface="+mn-ea"/>
            </a:rPr>
            <a:t>Years of Service</a:t>
          </a:r>
          <a:endParaRPr lang="en-US" sz="2400" kern="1200" dirty="0"/>
        </a:p>
      </dsp:txBody>
      <dsp:txXfrm>
        <a:off x="289310" y="2587257"/>
        <a:ext cx="1563278" cy="781452"/>
      </dsp:txXfrm>
    </dsp:sp>
    <dsp:sp modelId="{04B3BF5A-E543-4EC3-BB4A-4F358DEBB459}">
      <dsp:nvSpPr>
        <dsp:cNvPr id="0" name=""/>
        <dsp:cNvSpPr/>
      </dsp:nvSpPr>
      <dsp:spPr>
        <a:xfrm>
          <a:off x="637966" y="3426816"/>
          <a:ext cx="2417032" cy="2418000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4E1CCB-F1C3-4B16-8B9B-24B78A452193}">
      <dsp:nvSpPr>
        <dsp:cNvPr id="0" name=""/>
        <dsp:cNvSpPr/>
      </dsp:nvSpPr>
      <dsp:spPr>
        <a:xfrm>
          <a:off x="1063178" y="4270223"/>
          <a:ext cx="1563278" cy="7814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latin typeface="Arial"/>
              <a:ea typeface="+mn-ea"/>
            </a:rPr>
            <a:t>Service Factor</a:t>
          </a:r>
          <a:endParaRPr lang="en-US" sz="2400" kern="1200" dirty="0"/>
        </a:p>
      </dsp:txBody>
      <dsp:txXfrm>
        <a:off x="1063178" y="4270223"/>
        <a:ext cx="1563278" cy="78145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969294-5816-4183-868E-A6CA28DCA406}">
      <dsp:nvSpPr>
        <dsp:cNvPr id="0" name=""/>
        <dsp:cNvSpPr/>
      </dsp:nvSpPr>
      <dsp:spPr>
        <a:xfrm>
          <a:off x="40" y="2099"/>
          <a:ext cx="3916784" cy="12960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Part A</a:t>
          </a:r>
          <a:endParaRPr lang="en-US" sz="2400" b="1" kern="1200" dirty="0"/>
        </a:p>
      </dsp:txBody>
      <dsp:txXfrm>
        <a:off x="40" y="2099"/>
        <a:ext cx="3916784" cy="1296000"/>
      </dsp:txXfrm>
    </dsp:sp>
    <dsp:sp modelId="{0F692A4D-8BB1-40CB-8020-A35BFE11D353}">
      <dsp:nvSpPr>
        <dsp:cNvPr id="0" name=""/>
        <dsp:cNvSpPr/>
      </dsp:nvSpPr>
      <dsp:spPr>
        <a:xfrm>
          <a:off x="40" y="1298099"/>
          <a:ext cx="3916784" cy="1976399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2400"/>
            </a:spcAft>
            <a:buChar char="••"/>
          </a:pPr>
          <a:r>
            <a:rPr lang="en-US" sz="2000" b="0" kern="1200" dirty="0" smtClean="0"/>
            <a:t>Covers inpatient hospital, skilled nursing facility care and home health care. 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2400"/>
            </a:spcAft>
            <a:buChar char="••"/>
          </a:pPr>
          <a:r>
            <a:rPr lang="en-US" sz="2000" kern="1200" dirty="0" smtClean="0"/>
            <a:t>No cost for most</a:t>
          </a:r>
          <a:endParaRPr lang="en-US" sz="2000" kern="1200" dirty="0"/>
        </a:p>
      </dsp:txBody>
      <dsp:txXfrm>
        <a:off x="40" y="1298099"/>
        <a:ext cx="3916784" cy="1976399"/>
      </dsp:txXfrm>
    </dsp:sp>
    <dsp:sp modelId="{6D4C820F-A833-40E2-90D7-CEE6351CCAE2}">
      <dsp:nvSpPr>
        <dsp:cNvPr id="0" name=""/>
        <dsp:cNvSpPr/>
      </dsp:nvSpPr>
      <dsp:spPr>
        <a:xfrm>
          <a:off x="4465174" y="2099"/>
          <a:ext cx="3916784" cy="12960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Part B</a:t>
          </a:r>
          <a:endParaRPr lang="en-US" sz="2400" b="1" kern="1200" dirty="0"/>
        </a:p>
      </dsp:txBody>
      <dsp:txXfrm>
        <a:off x="4465174" y="2099"/>
        <a:ext cx="3916784" cy="1296000"/>
      </dsp:txXfrm>
    </dsp:sp>
    <dsp:sp modelId="{CC7CF254-9D1D-4B73-B914-28E3029CDC3E}">
      <dsp:nvSpPr>
        <dsp:cNvPr id="0" name=""/>
        <dsp:cNvSpPr/>
      </dsp:nvSpPr>
      <dsp:spPr>
        <a:xfrm>
          <a:off x="4465174" y="1298099"/>
          <a:ext cx="3916784" cy="1976399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ts val="2400"/>
            </a:spcAft>
            <a:buChar char="••"/>
          </a:pPr>
          <a:r>
            <a:rPr lang="en-US" sz="2000" b="0" kern="1200" dirty="0" smtClean="0"/>
            <a:t>Covers most doctors' bills, as well as some medical services and supplies. 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2400"/>
            </a:spcAft>
            <a:buChar char="••"/>
          </a:pPr>
          <a:r>
            <a:rPr lang="en-US" sz="2000" kern="1200" dirty="0" smtClean="0"/>
            <a:t>Monthly premium</a:t>
          </a:r>
          <a:endParaRPr lang="en-US" sz="2000" kern="1200" dirty="0"/>
        </a:p>
      </dsp:txBody>
      <dsp:txXfrm>
        <a:off x="4465174" y="1298099"/>
        <a:ext cx="3916784" cy="19763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028F2A-416C-4E1F-B62D-73FAB4ABBE1D}">
      <dsp:nvSpPr>
        <dsp:cNvPr id="0" name=""/>
        <dsp:cNvSpPr/>
      </dsp:nvSpPr>
      <dsp:spPr>
        <a:xfrm>
          <a:off x="-6376035" y="-975273"/>
          <a:ext cx="7589347" cy="7589347"/>
        </a:xfrm>
        <a:prstGeom prst="blockArc">
          <a:avLst>
            <a:gd name="adj1" fmla="val 18900000"/>
            <a:gd name="adj2" fmla="val 2700000"/>
            <a:gd name="adj3" fmla="val 285"/>
          </a:avLst>
        </a:pr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465E2C-BD56-46B3-B3FB-9AFE8D7A03EA}">
      <dsp:nvSpPr>
        <dsp:cNvPr id="0" name=""/>
        <dsp:cNvSpPr/>
      </dsp:nvSpPr>
      <dsp:spPr>
        <a:xfrm>
          <a:off x="530059" y="352312"/>
          <a:ext cx="8152881" cy="70507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9654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Increase FERS employee contribution by 1% per year until equal to agency contribution.</a:t>
          </a:r>
          <a:endParaRPr lang="en-US" sz="1800" b="1" kern="1200" dirty="0"/>
        </a:p>
      </dsp:txBody>
      <dsp:txXfrm>
        <a:off x="530059" y="352312"/>
        <a:ext cx="8152881" cy="705075"/>
      </dsp:txXfrm>
    </dsp:sp>
    <dsp:sp modelId="{1E9EF527-46EF-4E83-9CDA-48C40A65DDBD}">
      <dsp:nvSpPr>
        <dsp:cNvPr id="0" name=""/>
        <dsp:cNvSpPr/>
      </dsp:nvSpPr>
      <dsp:spPr>
        <a:xfrm>
          <a:off x="89387" y="264177"/>
          <a:ext cx="881344" cy="8813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7E8102-7151-45CB-890A-24B07840807A}">
      <dsp:nvSpPr>
        <dsp:cNvPr id="0" name=""/>
        <dsp:cNvSpPr/>
      </dsp:nvSpPr>
      <dsp:spPr>
        <a:xfrm>
          <a:off x="1035295" y="1409587"/>
          <a:ext cx="7647645" cy="705075"/>
        </a:xfrm>
        <a:prstGeom prst="rect">
          <a:avLst/>
        </a:prstGeom>
        <a:solidFill>
          <a:schemeClr val="accent3">
            <a:hueOff val="-1284287"/>
            <a:satOff val="-12500"/>
            <a:lumOff val="-186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9654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FERS annuity calculation based on High-5 average salary instead of High-3 </a:t>
          </a:r>
          <a:endParaRPr lang="en-US" sz="1800" b="1" kern="1200" dirty="0"/>
        </a:p>
      </dsp:txBody>
      <dsp:txXfrm>
        <a:off x="1035295" y="1409587"/>
        <a:ext cx="7647645" cy="705075"/>
      </dsp:txXfrm>
    </dsp:sp>
    <dsp:sp modelId="{0FC25E7F-A094-42AE-9314-70E08D358A04}">
      <dsp:nvSpPr>
        <dsp:cNvPr id="0" name=""/>
        <dsp:cNvSpPr/>
      </dsp:nvSpPr>
      <dsp:spPr>
        <a:xfrm>
          <a:off x="594623" y="1321452"/>
          <a:ext cx="881344" cy="8813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-1284287"/>
              <a:satOff val="-12500"/>
              <a:lumOff val="-18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2DA6E3-47E9-4CC6-A4A2-F998FC47AE4D}">
      <dsp:nvSpPr>
        <dsp:cNvPr id="0" name=""/>
        <dsp:cNvSpPr/>
      </dsp:nvSpPr>
      <dsp:spPr>
        <a:xfrm>
          <a:off x="1190362" y="2466862"/>
          <a:ext cx="7492578" cy="705075"/>
        </a:xfrm>
        <a:prstGeom prst="rect">
          <a:avLst/>
        </a:prstGeom>
        <a:solidFill>
          <a:schemeClr val="accent3">
            <a:hueOff val="-2568574"/>
            <a:satOff val="-24999"/>
            <a:lumOff val="-372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9654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Eliminate FERS Annuity Supplement</a:t>
          </a:r>
          <a:endParaRPr lang="en-US" sz="1800" b="1" kern="1200" dirty="0"/>
        </a:p>
      </dsp:txBody>
      <dsp:txXfrm>
        <a:off x="1190362" y="2466862"/>
        <a:ext cx="7492578" cy="705075"/>
      </dsp:txXfrm>
    </dsp:sp>
    <dsp:sp modelId="{36D1002A-23E2-4AD0-B085-91A744B6F255}">
      <dsp:nvSpPr>
        <dsp:cNvPr id="0" name=""/>
        <dsp:cNvSpPr/>
      </dsp:nvSpPr>
      <dsp:spPr>
        <a:xfrm>
          <a:off x="749690" y="2378727"/>
          <a:ext cx="881344" cy="8813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-2568574"/>
              <a:satOff val="-24999"/>
              <a:lumOff val="-372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5DB9AB-3236-4A02-84CA-0A2C606ACF97}">
      <dsp:nvSpPr>
        <dsp:cNvPr id="0" name=""/>
        <dsp:cNvSpPr/>
      </dsp:nvSpPr>
      <dsp:spPr>
        <a:xfrm>
          <a:off x="1035295" y="3524137"/>
          <a:ext cx="7647645" cy="705075"/>
        </a:xfrm>
        <a:prstGeom prst="rect">
          <a:avLst/>
        </a:prstGeom>
        <a:solidFill>
          <a:schemeClr val="accent3">
            <a:hueOff val="-3852860"/>
            <a:satOff val="-37499"/>
            <a:lumOff val="-55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9654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Eliminate Cost of Living Adjustment (COLA) for FERS annuity</a:t>
          </a:r>
          <a:endParaRPr lang="en-US" sz="1800" b="1" kern="1200" dirty="0"/>
        </a:p>
      </dsp:txBody>
      <dsp:txXfrm>
        <a:off x="1035295" y="3524137"/>
        <a:ext cx="7647645" cy="705075"/>
      </dsp:txXfrm>
    </dsp:sp>
    <dsp:sp modelId="{D008AAAE-4B1D-4F57-B1A2-A35F368DCB9A}">
      <dsp:nvSpPr>
        <dsp:cNvPr id="0" name=""/>
        <dsp:cNvSpPr/>
      </dsp:nvSpPr>
      <dsp:spPr>
        <a:xfrm>
          <a:off x="594623" y="3436002"/>
          <a:ext cx="881344" cy="8813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-3852860"/>
              <a:satOff val="-37499"/>
              <a:lumOff val="-558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F4DDB8-D48C-411D-91EA-DFDC60ABCE69}">
      <dsp:nvSpPr>
        <dsp:cNvPr id="0" name=""/>
        <dsp:cNvSpPr/>
      </dsp:nvSpPr>
      <dsp:spPr>
        <a:xfrm>
          <a:off x="530059" y="4581412"/>
          <a:ext cx="8152881" cy="705075"/>
        </a:xfrm>
        <a:prstGeom prst="rect">
          <a:avLst/>
        </a:prstGeom>
        <a:solidFill>
          <a:schemeClr val="accent3">
            <a:hueOff val="-5137147"/>
            <a:satOff val="-49999"/>
            <a:lumOff val="-745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9654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Reduce COLA by 0.5% for CSRS annuity</a:t>
          </a:r>
          <a:endParaRPr lang="en-US" sz="1800" b="1" kern="1200" dirty="0"/>
        </a:p>
      </dsp:txBody>
      <dsp:txXfrm>
        <a:off x="530059" y="4581412"/>
        <a:ext cx="8152881" cy="705075"/>
      </dsp:txXfrm>
    </dsp:sp>
    <dsp:sp modelId="{112F4C04-4A3A-446C-AA82-E2945664B044}">
      <dsp:nvSpPr>
        <dsp:cNvPr id="0" name=""/>
        <dsp:cNvSpPr/>
      </dsp:nvSpPr>
      <dsp:spPr>
        <a:xfrm>
          <a:off x="89387" y="4493277"/>
          <a:ext cx="881344" cy="8813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-5137147"/>
              <a:satOff val="-49999"/>
              <a:lumOff val="-745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2676E3-8B6A-4E18-83B4-EB62DBE759EA}">
      <dsp:nvSpPr>
        <dsp:cNvPr id="0" name=""/>
        <dsp:cNvSpPr/>
      </dsp:nvSpPr>
      <dsp:spPr>
        <a:xfrm rot="10800000">
          <a:off x="1627159" y="1535"/>
          <a:ext cx="5472683" cy="994805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681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kern="1200" smtClean="0"/>
            <a:t>Bills</a:t>
          </a:r>
          <a:endParaRPr lang="en-US" sz="2400" kern="1200"/>
        </a:p>
      </dsp:txBody>
      <dsp:txXfrm rot="10800000">
        <a:off x="1875860" y="1535"/>
        <a:ext cx="5223982" cy="994805"/>
      </dsp:txXfrm>
    </dsp:sp>
    <dsp:sp modelId="{E5EF1E9F-E5A7-4BC2-B6A7-9B3E0C97EEE0}">
      <dsp:nvSpPr>
        <dsp:cNvPr id="0" name=""/>
        <dsp:cNvSpPr/>
      </dsp:nvSpPr>
      <dsp:spPr>
        <a:xfrm>
          <a:off x="1129756" y="1535"/>
          <a:ext cx="994805" cy="994805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A10505-528C-43B0-AB8D-7EEC0F150B87}">
      <dsp:nvSpPr>
        <dsp:cNvPr id="0" name=""/>
        <dsp:cNvSpPr/>
      </dsp:nvSpPr>
      <dsp:spPr>
        <a:xfrm rot="10800000">
          <a:off x="1627159" y="1293297"/>
          <a:ext cx="5472683" cy="994805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681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kern="1200" smtClean="0"/>
            <a:t>Discretionary spending</a:t>
          </a:r>
          <a:endParaRPr lang="en-US" sz="2400" b="0" kern="1200" dirty="0" smtClean="0"/>
        </a:p>
      </dsp:txBody>
      <dsp:txXfrm rot="10800000">
        <a:off x="1875860" y="1293297"/>
        <a:ext cx="5223982" cy="994805"/>
      </dsp:txXfrm>
    </dsp:sp>
    <dsp:sp modelId="{83843176-92BF-4328-B43D-55CCEF312E3D}">
      <dsp:nvSpPr>
        <dsp:cNvPr id="0" name=""/>
        <dsp:cNvSpPr/>
      </dsp:nvSpPr>
      <dsp:spPr>
        <a:xfrm>
          <a:off x="1129756" y="1293297"/>
          <a:ext cx="994805" cy="994805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56E204-8AF7-4814-8CC1-A73550D6A988}">
      <dsp:nvSpPr>
        <dsp:cNvPr id="0" name=""/>
        <dsp:cNvSpPr/>
      </dsp:nvSpPr>
      <dsp:spPr>
        <a:xfrm rot="10800000">
          <a:off x="1627159" y="2585059"/>
          <a:ext cx="5472683" cy="994805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681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kern="1200" smtClean="0"/>
            <a:t>Benefits Costs</a:t>
          </a:r>
          <a:endParaRPr lang="en-US" sz="2400" b="0" kern="1200" dirty="0"/>
        </a:p>
      </dsp:txBody>
      <dsp:txXfrm rot="10800000">
        <a:off x="1875860" y="2585059"/>
        <a:ext cx="5223982" cy="994805"/>
      </dsp:txXfrm>
    </dsp:sp>
    <dsp:sp modelId="{550BD73D-79B5-42A5-B0E2-F79038440E4C}">
      <dsp:nvSpPr>
        <dsp:cNvPr id="0" name=""/>
        <dsp:cNvSpPr/>
      </dsp:nvSpPr>
      <dsp:spPr>
        <a:xfrm>
          <a:off x="1129756" y="2585059"/>
          <a:ext cx="994805" cy="994805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B1F090-220B-48C2-BCBC-0DF5017A6490}">
      <dsp:nvSpPr>
        <dsp:cNvPr id="0" name=""/>
        <dsp:cNvSpPr/>
      </dsp:nvSpPr>
      <dsp:spPr>
        <a:xfrm>
          <a:off x="3767714" y="1932728"/>
          <a:ext cx="1379971" cy="137997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L Fund</a:t>
          </a:r>
          <a:endParaRPr lang="en-US" sz="3000" kern="1200" dirty="0"/>
        </a:p>
      </dsp:txBody>
      <dsp:txXfrm>
        <a:off x="3969806" y="2134820"/>
        <a:ext cx="975787" cy="975787"/>
      </dsp:txXfrm>
    </dsp:sp>
    <dsp:sp modelId="{EE8A6403-00F7-4063-84BD-88AD3593C1E9}">
      <dsp:nvSpPr>
        <dsp:cNvPr id="0" name=""/>
        <dsp:cNvSpPr/>
      </dsp:nvSpPr>
      <dsp:spPr>
        <a:xfrm rot="16200000">
          <a:off x="4311899" y="1431291"/>
          <a:ext cx="291600" cy="4691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>
        <a:off x="4355639" y="1568869"/>
        <a:ext cx="204120" cy="281514"/>
      </dsp:txXfrm>
    </dsp:sp>
    <dsp:sp modelId="{E9DE7E54-CFFD-425F-9DC6-559DE5859856}">
      <dsp:nvSpPr>
        <dsp:cNvPr id="0" name=""/>
        <dsp:cNvSpPr/>
      </dsp:nvSpPr>
      <dsp:spPr>
        <a:xfrm>
          <a:off x="3767714" y="2567"/>
          <a:ext cx="1379971" cy="137997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G Fund</a:t>
          </a:r>
          <a:endParaRPr lang="en-US" sz="3000" kern="1200" dirty="0"/>
        </a:p>
      </dsp:txBody>
      <dsp:txXfrm>
        <a:off x="3969806" y="204659"/>
        <a:ext cx="975787" cy="975787"/>
      </dsp:txXfrm>
    </dsp:sp>
    <dsp:sp modelId="{22ACD7AC-CEF0-4B16-9E5D-935A5B74038D}">
      <dsp:nvSpPr>
        <dsp:cNvPr id="0" name=""/>
        <dsp:cNvSpPr/>
      </dsp:nvSpPr>
      <dsp:spPr>
        <a:xfrm rot="20520000">
          <a:off x="5221896" y="2092442"/>
          <a:ext cx="291600" cy="4691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1764853"/>
            <a:satOff val="0"/>
            <a:lumOff val="166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>
        <a:off x="5224037" y="2199796"/>
        <a:ext cx="204120" cy="281514"/>
      </dsp:txXfrm>
    </dsp:sp>
    <dsp:sp modelId="{63C3A4F0-883B-4EDB-BE58-0D7A635DFF58}">
      <dsp:nvSpPr>
        <dsp:cNvPr id="0" name=""/>
        <dsp:cNvSpPr/>
      </dsp:nvSpPr>
      <dsp:spPr>
        <a:xfrm>
          <a:off x="5603406" y="1336275"/>
          <a:ext cx="1379971" cy="1379971"/>
        </a:xfrm>
        <a:prstGeom prst="ellipse">
          <a:avLst/>
        </a:prstGeom>
        <a:solidFill>
          <a:schemeClr val="accent2">
            <a:hueOff val="1764853"/>
            <a:satOff val="0"/>
            <a:lumOff val="166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F Fund</a:t>
          </a:r>
          <a:endParaRPr lang="en-US" sz="3000" kern="1200" dirty="0"/>
        </a:p>
      </dsp:txBody>
      <dsp:txXfrm>
        <a:off x="5805498" y="1538367"/>
        <a:ext cx="975787" cy="975787"/>
      </dsp:txXfrm>
    </dsp:sp>
    <dsp:sp modelId="{3E5BAA3E-F31B-40E1-BF4D-1B7C37C60544}">
      <dsp:nvSpPr>
        <dsp:cNvPr id="0" name=""/>
        <dsp:cNvSpPr/>
      </dsp:nvSpPr>
      <dsp:spPr>
        <a:xfrm rot="3240000">
          <a:off x="4874308" y="3162208"/>
          <a:ext cx="291600" cy="4691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3529707"/>
            <a:satOff val="0"/>
            <a:lumOff val="333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>
        <a:off x="4892338" y="3220660"/>
        <a:ext cx="204120" cy="281514"/>
      </dsp:txXfrm>
    </dsp:sp>
    <dsp:sp modelId="{712E1769-3C70-4EA6-B54E-226130328610}">
      <dsp:nvSpPr>
        <dsp:cNvPr id="0" name=""/>
        <dsp:cNvSpPr/>
      </dsp:nvSpPr>
      <dsp:spPr>
        <a:xfrm>
          <a:off x="4902234" y="3494261"/>
          <a:ext cx="1379971" cy="1379971"/>
        </a:xfrm>
        <a:prstGeom prst="ellipse">
          <a:avLst/>
        </a:prstGeom>
        <a:solidFill>
          <a:schemeClr val="accent2">
            <a:hueOff val="3529707"/>
            <a:satOff val="0"/>
            <a:lumOff val="333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C Fund</a:t>
          </a:r>
        </a:p>
      </dsp:txBody>
      <dsp:txXfrm>
        <a:off x="5104326" y="3696353"/>
        <a:ext cx="975787" cy="975787"/>
      </dsp:txXfrm>
    </dsp:sp>
    <dsp:sp modelId="{E32744B2-4B4D-4357-8F0A-B88E3E4EED85}">
      <dsp:nvSpPr>
        <dsp:cNvPr id="0" name=""/>
        <dsp:cNvSpPr/>
      </dsp:nvSpPr>
      <dsp:spPr>
        <a:xfrm rot="7560000">
          <a:off x="3749490" y="3162208"/>
          <a:ext cx="291600" cy="4691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5294561"/>
            <a:satOff val="0"/>
            <a:lumOff val="500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 rot="10800000">
        <a:off x="3818940" y="3220660"/>
        <a:ext cx="204120" cy="281514"/>
      </dsp:txXfrm>
    </dsp:sp>
    <dsp:sp modelId="{F4F56CF0-86C3-4CCC-A6BA-C6174652E745}">
      <dsp:nvSpPr>
        <dsp:cNvPr id="0" name=""/>
        <dsp:cNvSpPr/>
      </dsp:nvSpPr>
      <dsp:spPr>
        <a:xfrm>
          <a:off x="2633194" y="3494261"/>
          <a:ext cx="1379971" cy="1379971"/>
        </a:xfrm>
        <a:prstGeom prst="ellipse">
          <a:avLst/>
        </a:prstGeom>
        <a:solidFill>
          <a:schemeClr val="accent2">
            <a:hueOff val="5294561"/>
            <a:satOff val="0"/>
            <a:lumOff val="500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S Fund</a:t>
          </a:r>
        </a:p>
      </dsp:txBody>
      <dsp:txXfrm>
        <a:off x="2835286" y="3696353"/>
        <a:ext cx="975787" cy="975787"/>
      </dsp:txXfrm>
    </dsp:sp>
    <dsp:sp modelId="{886599DB-923E-4B63-B915-E0A8950E881B}">
      <dsp:nvSpPr>
        <dsp:cNvPr id="0" name=""/>
        <dsp:cNvSpPr/>
      </dsp:nvSpPr>
      <dsp:spPr>
        <a:xfrm rot="11880000">
          <a:off x="3401902" y="2092442"/>
          <a:ext cx="291600" cy="4691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7059414"/>
            <a:satOff val="0"/>
            <a:lumOff val="666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 rot="10800000">
        <a:off x="3487241" y="2199796"/>
        <a:ext cx="204120" cy="281514"/>
      </dsp:txXfrm>
    </dsp:sp>
    <dsp:sp modelId="{794DC262-03A5-4436-92BD-455C9538E444}">
      <dsp:nvSpPr>
        <dsp:cNvPr id="0" name=""/>
        <dsp:cNvSpPr/>
      </dsp:nvSpPr>
      <dsp:spPr>
        <a:xfrm>
          <a:off x="1932022" y="1336275"/>
          <a:ext cx="1379971" cy="1379971"/>
        </a:xfrm>
        <a:prstGeom prst="ellipse">
          <a:avLst/>
        </a:prstGeom>
        <a:solidFill>
          <a:schemeClr val="accent2">
            <a:hueOff val="7059414"/>
            <a:satOff val="0"/>
            <a:lumOff val="666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I Fund</a:t>
          </a:r>
        </a:p>
      </dsp:txBody>
      <dsp:txXfrm>
        <a:off x="2134114" y="1538367"/>
        <a:ext cx="975787" cy="97578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1B9212-CF3E-4680-B00F-1100C0785671}">
      <dsp:nvSpPr>
        <dsp:cNvPr id="0" name=""/>
        <dsp:cNvSpPr/>
      </dsp:nvSpPr>
      <dsp:spPr>
        <a:xfrm>
          <a:off x="264348" y="2172"/>
          <a:ext cx="3630810" cy="217848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2400" b="0" kern="1200" dirty="0" smtClean="0">
              <a:solidFill>
                <a:schemeClr val="bg1"/>
              </a:solidFill>
            </a:rPr>
            <a:t>Choice of 200+ FEHB plans</a:t>
          </a:r>
          <a:endParaRPr lang="en-US" sz="2400" kern="1200" dirty="0">
            <a:solidFill>
              <a:schemeClr val="bg1"/>
            </a:solidFill>
          </a:endParaRPr>
        </a:p>
      </dsp:txBody>
      <dsp:txXfrm>
        <a:off x="264348" y="2172"/>
        <a:ext cx="3630810" cy="2178486"/>
      </dsp:txXfrm>
    </dsp:sp>
    <dsp:sp modelId="{723BF809-66F5-4DCB-84B8-073B2696E9F9}">
      <dsp:nvSpPr>
        <dsp:cNvPr id="0" name=""/>
        <dsp:cNvSpPr/>
      </dsp:nvSpPr>
      <dsp:spPr>
        <a:xfrm>
          <a:off x="4258240" y="2172"/>
          <a:ext cx="3630810" cy="2178486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2400" b="0" kern="1200" dirty="0" smtClean="0">
              <a:solidFill>
                <a:schemeClr val="bg1"/>
              </a:solidFill>
            </a:rPr>
            <a:t>You pay 28% of the total premium</a:t>
          </a:r>
          <a:endParaRPr lang="en-US" sz="2400" kern="1200" dirty="0">
            <a:solidFill>
              <a:schemeClr val="bg1"/>
            </a:solidFill>
          </a:endParaRPr>
        </a:p>
      </dsp:txBody>
      <dsp:txXfrm>
        <a:off x="4258240" y="2172"/>
        <a:ext cx="3630810" cy="2178486"/>
      </dsp:txXfrm>
    </dsp:sp>
    <dsp:sp modelId="{45F6CF25-45A9-4058-8F2C-122833D631D3}">
      <dsp:nvSpPr>
        <dsp:cNvPr id="0" name=""/>
        <dsp:cNvSpPr/>
      </dsp:nvSpPr>
      <dsp:spPr>
        <a:xfrm>
          <a:off x="264348" y="2543740"/>
          <a:ext cx="3630810" cy="217848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2400" b="0" kern="1200" dirty="0" smtClean="0">
              <a:solidFill>
                <a:schemeClr val="bg1"/>
              </a:solidFill>
            </a:rPr>
            <a:t>No need to re-enroll</a:t>
          </a:r>
          <a:endParaRPr lang="en-US" sz="2400" kern="1200" dirty="0">
            <a:solidFill>
              <a:schemeClr val="bg1"/>
            </a:solidFill>
          </a:endParaRPr>
        </a:p>
      </dsp:txBody>
      <dsp:txXfrm>
        <a:off x="264348" y="2543740"/>
        <a:ext cx="3630810" cy="2178486"/>
      </dsp:txXfrm>
    </dsp:sp>
    <dsp:sp modelId="{D06DE5AF-4F88-433E-ADD7-C8838A7DC86E}">
      <dsp:nvSpPr>
        <dsp:cNvPr id="0" name=""/>
        <dsp:cNvSpPr/>
      </dsp:nvSpPr>
      <dsp:spPr>
        <a:xfrm>
          <a:off x="4258240" y="2543740"/>
          <a:ext cx="3630810" cy="217848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2400" b="0" kern="1200" dirty="0" smtClean="0">
              <a:solidFill>
                <a:schemeClr val="bg1"/>
              </a:solidFill>
            </a:rPr>
            <a:t>Carries into retirement</a:t>
          </a:r>
          <a:endParaRPr lang="en-US" sz="2400" kern="1200" dirty="0">
            <a:solidFill>
              <a:schemeClr val="bg1"/>
            </a:solidFill>
          </a:endParaRPr>
        </a:p>
      </dsp:txBody>
      <dsp:txXfrm>
        <a:off x="4258240" y="2543740"/>
        <a:ext cx="3630810" cy="217848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1B9212-CF3E-4680-B00F-1100C0785671}">
      <dsp:nvSpPr>
        <dsp:cNvPr id="0" name=""/>
        <dsp:cNvSpPr/>
      </dsp:nvSpPr>
      <dsp:spPr>
        <a:xfrm>
          <a:off x="274442" y="0"/>
          <a:ext cx="3630810" cy="217848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Georgia" panose="02040502050405020303" pitchFamily="18" charset="0"/>
            </a:rPr>
            <a:t>Fee-for-Service (FFS)</a:t>
          </a:r>
        </a:p>
      </dsp:txBody>
      <dsp:txXfrm>
        <a:off x="274442" y="0"/>
        <a:ext cx="3630810" cy="2178486"/>
      </dsp:txXfrm>
    </dsp:sp>
    <dsp:sp modelId="{723BF809-66F5-4DCB-84B8-073B2696E9F9}">
      <dsp:nvSpPr>
        <dsp:cNvPr id="0" name=""/>
        <dsp:cNvSpPr/>
      </dsp:nvSpPr>
      <dsp:spPr>
        <a:xfrm>
          <a:off x="4258240" y="2172"/>
          <a:ext cx="3630810" cy="2178486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2000" b="1" kern="1200" smtClean="0">
              <a:latin typeface="Georgia" panose="02040502050405020303" pitchFamily="18" charset="0"/>
            </a:rPr>
            <a:t>Health Maintenance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smtClean="0">
              <a:latin typeface="Georgia" panose="02040502050405020303" pitchFamily="18" charset="0"/>
            </a:rPr>
            <a:t>Organization (HMO)</a:t>
          </a:r>
          <a:endParaRPr lang="en-US" sz="2000" b="1" kern="1200" dirty="0">
            <a:latin typeface="Georgia" panose="02040502050405020303" pitchFamily="18" charset="0"/>
          </a:endParaRPr>
        </a:p>
      </dsp:txBody>
      <dsp:txXfrm>
        <a:off x="4258240" y="2172"/>
        <a:ext cx="3630810" cy="2178486"/>
      </dsp:txXfrm>
    </dsp:sp>
    <dsp:sp modelId="{45F6CF25-45A9-4058-8F2C-122833D631D3}">
      <dsp:nvSpPr>
        <dsp:cNvPr id="0" name=""/>
        <dsp:cNvSpPr/>
      </dsp:nvSpPr>
      <dsp:spPr>
        <a:xfrm>
          <a:off x="2261294" y="2543740"/>
          <a:ext cx="3630810" cy="217848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2000" b="1" kern="1200" smtClean="0">
              <a:latin typeface="Georgia" panose="02040502050405020303" pitchFamily="18" charset="0"/>
            </a:rPr>
            <a:t>Consumer Driven  (CDHP) and High Deductible Health Plans (HDHP)</a:t>
          </a:r>
          <a:endParaRPr lang="en-US" sz="2000" b="1" kern="1200" dirty="0">
            <a:latin typeface="Georgia" panose="02040502050405020303" pitchFamily="18" charset="0"/>
          </a:endParaRPr>
        </a:p>
      </dsp:txBody>
      <dsp:txXfrm>
        <a:off x="2261294" y="2543740"/>
        <a:ext cx="3630810" cy="217848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ABFB75-9B58-4454-BF26-8B3F50CB8352}">
      <dsp:nvSpPr>
        <dsp:cNvPr id="0" name=""/>
        <dsp:cNvSpPr/>
      </dsp:nvSpPr>
      <dsp:spPr>
        <a:xfrm>
          <a:off x="0" y="0"/>
          <a:ext cx="8077200" cy="154781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They are afraid of losing their doctor</a:t>
          </a:r>
          <a:endParaRPr lang="en-US" sz="2400" b="1" kern="1200" dirty="0"/>
        </a:p>
      </dsp:txBody>
      <dsp:txXfrm>
        <a:off x="1770221" y="0"/>
        <a:ext cx="6306978" cy="1547812"/>
      </dsp:txXfrm>
    </dsp:sp>
    <dsp:sp modelId="{32FA7E28-34E3-40F4-AB76-A69826B61A7B}">
      <dsp:nvSpPr>
        <dsp:cNvPr id="0" name=""/>
        <dsp:cNvSpPr/>
      </dsp:nvSpPr>
      <dsp:spPr>
        <a:xfrm>
          <a:off x="154781" y="154781"/>
          <a:ext cx="1615440" cy="123824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C1DF812-EE72-49E0-8E52-2FF69075BEC2}">
      <dsp:nvSpPr>
        <dsp:cNvPr id="0" name=""/>
        <dsp:cNvSpPr/>
      </dsp:nvSpPr>
      <dsp:spPr>
        <a:xfrm>
          <a:off x="0" y="1702593"/>
          <a:ext cx="8077200" cy="154781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Uncle Bob said it’s the best plan around</a:t>
          </a:r>
          <a:endParaRPr lang="en-US" sz="2400" b="1" kern="1200" dirty="0"/>
        </a:p>
      </dsp:txBody>
      <dsp:txXfrm>
        <a:off x="1770221" y="1702593"/>
        <a:ext cx="6306978" cy="1547812"/>
      </dsp:txXfrm>
    </dsp:sp>
    <dsp:sp modelId="{C0366B81-E7D8-48E3-A62C-EC4A0383E87B}">
      <dsp:nvSpPr>
        <dsp:cNvPr id="0" name=""/>
        <dsp:cNvSpPr/>
      </dsp:nvSpPr>
      <dsp:spPr>
        <a:xfrm>
          <a:off x="154781" y="1857374"/>
          <a:ext cx="1615440" cy="123824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D92A3CC-D979-414E-A31D-15AB1BCA6B39}">
      <dsp:nvSpPr>
        <dsp:cNvPr id="0" name=""/>
        <dsp:cNvSpPr/>
      </dsp:nvSpPr>
      <dsp:spPr>
        <a:xfrm>
          <a:off x="0" y="3405187"/>
          <a:ext cx="8077200" cy="154781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They don’t know where to start to try and find a new plan</a:t>
          </a:r>
          <a:endParaRPr lang="en-US" sz="2400" b="1" kern="1200" dirty="0"/>
        </a:p>
      </dsp:txBody>
      <dsp:txXfrm>
        <a:off x="1770221" y="3405187"/>
        <a:ext cx="6306978" cy="1547812"/>
      </dsp:txXfrm>
    </dsp:sp>
    <dsp:sp modelId="{BC25B406-DA52-4065-9D52-A885C6FFDC8F}">
      <dsp:nvSpPr>
        <dsp:cNvPr id="0" name=""/>
        <dsp:cNvSpPr/>
      </dsp:nvSpPr>
      <dsp:spPr>
        <a:xfrm>
          <a:off x="154781" y="3559968"/>
          <a:ext cx="1615440" cy="123824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7D2B45-B2FA-4A33-83F8-D100C3CF5D8F}">
      <dsp:nvSpPr>
        <dsp:cNvPr id="0" name=""/>
        <dsp:cNvSpPr/>
      </dsp:nvSpPr>
      <dsp:spPr>
        <a:xfrm>
          <a:off x="0" y="3613665"/>
          <a:ext cx="7543800" cy="118608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You can reenroll in new health coverage during open season or a QLE</a:t>
          </a:r>
          <a:endParaRPr lang="en-US" sz="2000" kern="1200" dirty="0"/>
        </a:p>
      </dsp:txBody>
      <dsp:txXfrm>
        <a:off x="0" y="3613665"/>
        <a:ext cx="7543800" cy="1186085"/>
      </dsp:txXfrm>
    </dsp:sp>
    <dsp:sp modelId="{DE3CD555-B6AF-450E-A9B3-2E56B00835BA}">
      <dsp:nvSpPr>
        <dsp:cNvPr id="0" name=""/>
        <dsp:cNvSpPr/>
      </dsp:nvSpPr>
      <dsp:spPr>
        <a:xfrm rot="10800000">
          <a:off x="0" y="1807257"/>
          <a:ext cx="7543800" cy="1824199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You pay the same rate as you pay now.</a:t>
          </a:r>
          <a:endParaRPr lang="en-US" sz="2000" kern="1200" dirty="0"/>
        </a:p>
      </dsp:txBody>
      <dsp:txXfrm rot="10800000">
        <a:off x="0" y="1807257"/>
        <a:ext cx="7543800" cy="1185310"/>
      </dsp:txXfrm>
    </dsp:sp>
    <dsp:sp modelId="{90919250-0EF7-4980-A9EB-0945F2F91E2D}">
      <dsp:nvSpPr>
        <dsp:cNvPr id="0" name=""/>
        <dsp:cNvSpPr/>
      </dsp:nvSpPr>
      <dsp:spPr>
        <a:xfrm rot="10800000">
          <a:off x="0" y="848"/>
          <a:ext cx="7543800" cy="1824199"/>
        </a:xfrm>
        <a:prstGeom prst="upArrowCallou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Postal employees and surviving spouses* maintain eligibility for health coverage in retirement </a:t>
          </a:r>
          <a:endParaRPr lang="en-US" sz="2000" kern="1200" dirty="0"/>
        </a:p>
      </dsp:txBody>
      <dsp:txXfrm rot="10800000">
        <a:off x="0" y="848"/>
        <a:ext cx="7543800" cy="118531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AEE8A1-CC51-48A1-9D7A-23BD53810D22}">
      <dsp:nvSpPr>
        <dsp:cNvPr id="0" name=""/>
        <dsp:cNvSpPr/>
      </dsp:nvSpPr>
      <dsp:spPr>
        <a:xfrm>
          <a:off x="0" y="685795"/>
          <a:ext cx="8153399" cy="13329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kern="1200" smtClean="0"/>
            <a:t>People 65 years of age and older</a:t>
          </a:r>
          <a:endParaRPr lang="en-US" sz="2400" b="1" kern="1200" dirty="0"/>
        </a:p>
      </dsp:txBody>
      <dsp:txXfrm>
        <a:off x="65071" y="750866"/>
        <a:ext cx="8023257" cy="1202838"/>
      </dsp:txXfrm>
    </dsp:sp>
    <dsp:sp modelId="{4651C1AE-41B9-4BBE-8A9C-A819C01C8D06}">
      <dsp:nvSpPr>
        <dsp:cNvPr id="0" name=""/>
        <dsp:cNvSpPr/>
      </dsp:nvSpPr>
      <dsp:spPr>
        <a:xfrm>
          <a:off x="0" y="2510779"/>
          <a:ext cx="8153399" cy="1375422"/>
        </a:xfrm>
        <a:prstGeom prst="roundRect">
          <a:avLst/>
        </a:prstGeom>
        <a:solidFill>
          <a:schemeClr val="accent2">
            <a:hueOff val="7059414"/>
            <a:satOff val="0"/>
            <a:lumOff val="666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kern="1200" dirty="0" smtClean="0"/>
            <a:t>Some people with disabilities under 65 years of age</a:t>
          </a:r>
          <a:endParaRPr lang="en-US" sz="2400" b="0" kern="1200" dirty="0"/>
        </a:p>
      </dsp:txBody>
      <dsp:txXfrm>
        <a:off x="67143" y="2577922"/>
        <a:ext cx="8019113" cy="12411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D9627A-8F7F-44E0-BCC4-44858A9A5EED}" type="datetimeFigureOut">
              <a:rPr lang="en-US" smtClean="0"/>
              <a:t>9/19/2017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24FECE-961A-4D49-A7E7-A6E7CEF80A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7252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757EDC1-1F33-445D-824F-BE4C4D0146E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52793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>
          <a:xfrm>
            <a:off x="914400" y="4267202"/>
            <a:ext cx="5257800" cy="4332288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endParaRPr lang="en-US" altLang="en-US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1pPr>
            <a:lvl2pPr marL="742909" indent="-285734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2pPr>
            <a:lvl3pPr marL="1142937" indent="-228587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3pPr>
            <a:lvl4pPr marL="1600111" indent="-228587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4pPr>
            <a:lvl5pPr marL="2057287" indent="-228587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5pPr>
            <a:lvl6pPr marL="2514461" indent="-2285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6pPr>
            <a:lvl7pPr marL="2971635" indent="-2285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7pPr>
            <a:lvl8pPr marL="3428811" indent="-2285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8pPr>
            <a:lvl9pPr marL="3885985" indent="-2285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9pPr>
          </a:lstStyle>
          <a:p>
            <a:fld id="{505A3101-FFEA-4698-AE5B-D290BEE4E3DB}" type="slidenum">
              <a:rPr lang="en-US" altLang="en-US" sz="1200"/>
              <a:pPr/>
              <a:t>1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8629376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xfrm>
            <a:off x="1181100" y="4416425"/>
            <a:ext cx="4648200" cy="4183063"/>
          </a:xfr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9pPr>
          </a:lstStyle>
          <a:p>
            <a:fld id="{FB9EDF56-B924-408E-8B59-B4A03FD3A6F9}" type="slidenum">
              <a:rPr lang="en-US" altLang="en-US" sz="1200" smtClean="0"/>
              <a:pPr/>
              <a:t>10</a:t>
            </a:fld>
            <a:endParaRPr lang="en-US" alt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38639417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57EDC1-1F33-445D-824F-BE4C4D0146E6}" type="slidenum">
              <a:rPr lang="en-US" altLang="en-US" smtClean="0"/>
              <a:pPr>
                <a:defRPr/>
              </a:pPr>
              <a:t>11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491314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>
          <a:xfrm>
            <a:off x="914400" y="4267202"/>
            <a:ext cx="5257800" cy="4332288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endParaRPr lang="en-US" altLang="en-US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1pPr>
            <a:lvl2pPr marL="742909" indent="-285734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2pPr>
            <a:lvl3pPr marL="1142937" indent="-228587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3pPr>
            <a:lvl4pPr marL="1600111" indent="-228587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4pPr>
            <a:lvl5pPr marL="2057287" indent="-228587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5pPr>
            <a:lvl6pPr marL="2514461" indent="-2285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6pPr>
            <a:lvl7pPr marL="2971635" indent="-2285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7pPr>
            <a:lvl8pPr marL="3428811" indent="-2285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8pPr>
            <a:lvl9pPr marL="3885985" indent="-2285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9pPr>
          </a:lstStyle>
          <a:p>
            <a:fld id="{505A3101-FFEA-4698-AE5B-D290BEE4E3DB}" type="slidenum">
              <a:rPr lang="en-US" altLang="en-US" sz="1200"/>
              <a:pPr/>
              <a:t>12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8629376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xfrm>
            <a:off x="1181100" y="4416425"/>
            <a:ext cx="4648200" cy="4183063"/>
          </a:xfrm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9pPr>
          </a:lstStyle>
          <a:p>
            <a:fld id="{D4BFEDFD-33CF-4F5E-B9AA-9BBA6BA2176F}" type="slidenum">
              <a:rPr lang="en-US" altLang="en-US" sz="1200" smtClean="0">
                <a:solidFill>
                  <a:srgbClr val="000000"/>
                </a:solidFill>
              </a:rPr>
              <a:pPr/>
              <a:t>13</a:t>
            </a:fld>
            <a:endParaRPr lang="en-US" altLang="en-US" sz="12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3324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57EDC1-1F33-445D-824F-BE4C4D0146E6}" type="slidenum">
              <a:rPr lang="en-US" altLang="en-US" smtClean="0"/>
              <a:pPr>
                <a:defRPr/>
              </a:pPr>
              <a:t>14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312428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xfrm>
            <a:off x="1181100" y="4416425"/>
            <a:ext cx="4648200" cy="4183063"/>
          </a:xfrm>
          <a:noFill/>
        </p:spPr>
        <p:txBody>
          <a:bodyPr/>
          <a:lstStyle/>
          <a:p>
            <a:pPr eaLnBrk="1" hangingPunct="1">
              <a:spcBef>
                <a:spcPts val="200"/>
              </a:spcBef>
              <a:spcAft>
                <a:spcPts val="200"/>
              </a:spcAft>
            </a:pPr>
            <a:endParaRPr lang="en-US" altLang="en-US" dirty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9pPr>
          </a:lstStyle>
          <a:p>
            <a:fld id="{900B3BD4-AD54-4DBC-8ABA-7D3FEBB70D88}" type="slidenum">
              <a:rPr lang="en-US" altLang="en-US" sz="1200" smtClean="0">
                <a:solidFill>
                  <a:srgbClr val="000000"/>
                </a:solidFill>
              </a:rPr>
              <a:pPr/>
              <a:t>15</a:t>
            </a:fld>
            <a:endParaRPr lang="en-US" altLang="en-US" sz="12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5744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xfrm>
            <a:off x="1181100" y="4416425"/>
            <a:ext cx="4648200" cy="4183063"/>
          </a:xfrm>
          <a:noFill/>
        </p:spPr>
        <p:txBody>
          <a:bodyPr/>
          <a:lstStyle/>
          <a:p>
            <a:pPr marL="171450" indent="-1714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endParaRPr lang="en-US" altLang="en-US" dirty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9pPr>
          </a:lstStyle>
          <a:p>
            <a:fld id="{F77D5B16-7530-4EC4-A829-9924D5ED3443}" type="slidenum">
              <a:rPr lang="en-US" altLang="en-US" sz="1200" smtClean="0">
                <a:solidFill>
                  <a:srgbClr val="000000"/>
                </a:solidFill>
              </a:rPr>
              <a:pPr/>
              <a:t>16</a:t>
            </a:fld>
            <a:endParaRPr lang="en-US" altLang="en-US" sz="1200" dirty="0" smtClean="0">
              <a:solidFill>
                <a:srgbClr val="00000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0906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D5A87B-910C-41DA-B0FE-124E5CA29EA1}" type="slidenum">
              <a:rPr lang="en-US" smtClean="0"/>
              <a:t>17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8830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Char char="•"/>
              <a:tabLst/>
              <a:defRPr/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57EDC1-1F33-445D-824F-BE4C4D0146E6}" type="slidenum">
              <a:rPr lang="en-US" altLang="en-US" smtClean="0"/>
              <a:pPr>
                <a:defRPr/>
              </a:pPr>
              <a:t>18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919378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>
          <a:xfrm>
            <a:off x="1181100" y="4416425"/>
            <a:ext cx="4648200" cy="4183063"/>
          </a:xfrm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1pPr>
            <a:lvl2pPr marL="742909" indent="-285734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2pPr>
            <a:lvl3pPr marL="1142937" indent="-228587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3pPr>
            <a:lvl4pPr marL="1600111" indent="-228587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4pPr>
            <a:lvl5pPr marL="2057287" indent="-228587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5pPr>
            <a:lvl6pPr marL="2514461" indent="-2285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6pPr>
            <a:lvl7pPr marL="2971635" indent="-2285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7pPr>
            <a:lvl8pPr marL="3428811" indent="-2285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8pPr>
            <a:lvl9pPr marL="3885985" indent="-2285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9pPr>
          </a:lstStyle>
          <a:p>
            <a:fld id="{C6F8F16E-1615-4A5A-96FC-F201C24D1A95}" type="slidenum">
              <a:rPr lang="en-US" altLang="en-US" sz="1200">
                <a:solidFill>
                  <a:srgbClr val="000000"/>
                </a:solidFill>
              </a:rPr>
              <a:pPr/>
              <a:t>19</a:t>
            </a:fld>
            <a:endParaRPr lang="en-US" altLang="en-US" sz="1200" dirty="0">
              <a:solidFill>
                <a:srgbClr val="00000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285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57EDC1-1F33-445D-824F-BE4C4D0146E6}" type="slidenum">
              <a:rPr lang="en-US" altLang="en-US" smtClean="0"/>
              <a:pPr>
                <a:defRPr/>
              </a:pPr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679436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57EDC1-1F33-445D-824F-BE4C4D0146E6}" type="slidenum">
              <a:rPr lang="en-US" altLang="en-US" smtClean="0"/>
              <a:pPr>
                <a:defRPr/>
              </a:pPr>
              <a:t>20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689901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xfrm>
            <a:off x="1181100" y="4416425"/>
            <a:ext cx="4648200" cy="4183063"/>
          </a:xfrm>
        </p:spPr>
        <p:txBody>
          <a:bodyPr/>
          <a:lstStyle/>
          <a:p>
            <a:pPr marL="171450" indent="-171450">
              <a:buFontTx/>
              <a:buChar char="•"/>
              <a:defRPr/>
            </a:pPr>
            <a:endParaRPr lang="en-US" altLang="en-US" dirty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9pPr>
          </a:lstStyle>
          <a:p>
            <a:fld id="{FF2E4706-43F7-401E-9A2D-354CF2342C91}" type="slidenum">
              <a:rPr lang="en-US" altLang="en-US" sz="1200" smtClean="0">
                <a:solidFill>
                  <a:srgbClr val="000000"/>
                </a:solidFill>
              </a:rPr>
              <a:pPr/>
              <a:t>21</a:t>
            </a:fld>
            <a:endParaRPr lang="en-US" altLang="en-US" sz="12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8925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xfrm>
            <a:off x="1181100" y="4416425"/>
            <a:ext cx="4648200" cy="4183063"/>
          </a:xfrm>
        </p:spPr>
        <p:txBody>
          <a:bodyPr/>
          <a:lstStyle/>
          <a:p>
            <a:pPr marL="168244" indent="-168244">
              <a:spcBef>
                <a:spcPts val="196"/>
              </a:spcBef>
              <a:spcAft>
                <a:spcPts val="196"/>
              </a:spcAft>
              <a:buFontTx/>
              <a:buChar char="•"/>
              <a:defRPr/>
            </a:pPr>
            <a:endParaRPr lang="en-US" altLang="en-US" dirty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9pPr>
          </a:lstStyle>
          <a:p>
            <a:fld id="{D998D7FA-D90B-497E-A478-E619743CFA0D}" type="slidenum">
              <a:rPr lang="en-US" altLang="en-US" sz="1200" smtClean="0">
                <a:solidFill>
                  <a:srgbClr val="000000"/>
                </a:solidFill>
              </a:rPr>
              <a:pPr/>
              <a:t>22</a:t>
            </a:fld>
            <a:endParaRPr lang="en-US" altLang="en-US" sz="12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5922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xfrm>
            <a:off x="1181100" y="4416425"/>
            <a:ext cx="4648200" cy="4183063"/>
          </a:xfrm>
        </p:spPr>
        <p:txBody>
          <a:bodyPr/>
          <a:lstStyle/>
          <a:p>
            <a:pPr marL="168244" indent="-168244">
              <a:spcBef>
                <a:spcPts val="196"/>
              </a:spcBef>
              <a:spcAft>
                <a:spcPts val="196"/>
              </a:spcAft>
              <a:buFontTx/>
              <a:buChar char="•"/>
              <a:defRPr/>
            </a:pPr>
            <a:endParaRPr lang="en-US" altLang="en-US" dirty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9pPr>
          </a:lstStyle>
          <a:p>
            <a:fld id="{582725C7-2D0D-400F-9033-C26C7C8EA25D}" type="slidenum">
              <a:rPr lang="en-US" altLang="en-US" sz="1200" smtClean="0">
                <a:solidFill>
                  <a:srgbClr val="000000"/>
                </a:solidFill>
              </a:rPr>
              <a:pPr/>
              <a:t>23</a:t>
            </a:fld>
            <a:endParaRPr lang="en-US" altLang="en-US" sz="12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4737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57EDC1-1F33-445D-824F-BE4C4D0146E6}" type="slidenum">
              <a:rPr lang="en-US" altLang="en-US" smtClean="0"/>
              <a:pPr>
                <a:defRPr/>
              </a:pPr>
              <a:t>24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148988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xfrm>
            <a:off x="1181100" y="4416425"/>
            <a:ext cx="4648200" cy="4183063"/>
          </a:xfrm>
          <a:noFill/>
        </p:spPr>
        <p:txBody>
          <a:bodyPr/>
          <a:lstStyle/>
          <a:p>
            <a:pPr marL="171450" indent="-1714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altLang="en-US" dirty="0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9pPr>
          </a:lstStyle>
          <a:p>
            <a:fld id="{8F60E0C5-5C8A-43AB-88BE-47C9CB42398B}" type="slidenum">
              <a:rPr lang="en-US" altLang="en-US" sz="1200" smtClean="0">
                <a:solidFill>
                  <a:srgbClr val="000000"/>
                </a:solidFill>
              </a:rPr>
              <a:pPr/>
              <a:t>25</a:t>
            </a:fld>
            <a:endParaRPr lang="en-US" altLang="en-US" sz="1200" dirty="0" smtClean="0">
              <a:solidFill>
                <a:srgbClr val="00000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9263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xfrm>
            <a:off x="1181100" y="4416425"/>
            <a:ext cx="4648200" cy="4183063"/>
          </a:xfrm>
          <a:noFill/>
        </p:spPr>
        <p:txBody>
          <a:bodyPr/>
          <a:lstStyle/>
          <a:p>
            <a:endParaRPr lang="en-US" altLang="en-US" dirty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9pPr>
          </a:lstStyle>
          <a:p>
            <a:fld id="{556A8BD2-9C64-4A4A-BE0F-565EF13CFDD0}" type="slidenum">
              <a:rPr lang="en-US" altLang="en-US" sz="1200" smtClean="0"/>
              <a:pPr/>
              <a:t>26</a:t>
            </a:fld>
            <a:endParaRPr lang="en-US" altLang="en-US" sz="120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6266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xfrm>
            <a:off x="1181100" y="4416425"/>
            <a:ext cx="4648200" cy="4183063"/>
          </a:xfrm>
        </p:spPr>
        <p:txBody>
          <a:bodyPr/>
          <a:lstStyle/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9pPr>
          </a:lstStyle>
          <a:p>
            <a:fld id="{39FDC03B-1C13-4D37-8E99-1CB8646BE120}" type="slidenum">
              <a:rPr lang="en-US" altLang="en-US" sz="1200" smtClean="0"/>
              <a:pPr/>
              <a:t>27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33570927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C85B6-6FA3-4CE7-9DF0-97DD99970C6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196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57EDC1-1F33-445D-824F-BE4C4D0146E6}" type="slidenum">
              <a:rPr lang="en-US" altLang="en-US" smtClean="0"/>
              <a:pPr>
                <a:defRPr/>
              </a:pPr>
              <a:t>29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631043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>
          <a:xfrm>
            <a:off x="1181100" y="4416425"/>
            <a:ext cx="4648200" cy="4183063"/>
          </a:xfrm>
        </p:spPr>
        <p:txBody>
          <a:bodyPr/>
          <a:lstStyle/>
          <a:p>
            <a:pPr marL="171450" indent="-1714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9pPr>
          </a:lstStyle>
          <a:p>
            <a:fld id="{7B801D03-E4E6-4A14-AD08-40CB0C92A6EF}" type="slidenum">
              <a:rPr lang="en-US" altLang="en-US" sz="1200" smtClean="0"/>
              <a:pPr/>
              <a:t>3</a:t>
            </a:fld>
            <a:endParaRPr lang="en-US" altLang="en-US" sz="120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Presentation is for Career Employees only.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9652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xfrm>
            <a:off x="990600" y="4343400"/>
            <a:ext cx="5105400" cy="4343400"/>
          </a:xfrm>
        </p:spPr>
        <p:txBody>
          <a:bodyPr/>
          <a:lstStyle/>
          <a:p>
            <a:pPr marL="171450" indent="-171450" eaLnBrk="1" hangingPunct="1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endParaRPr lang="en-US" altLang="en-US" dirty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9pPr>
          </a:lstStyle>
          <a:p>
            <a:fld id="{389AB502-08BB-4EAD-975F-9BB240034500}" type="slidenum">
              <a:rPr lang="en-US" altLang="en-US" sz="1200" smtClean="0"/>
              <a:pPr/>
              <a:t>30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25244951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40CD3A-3B8C-4B49-9EC8-9728C6C4A1E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6746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12E77-9B91-4B02-8BFA-2C7D5ABAE6B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164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57EDC1-1F33-445D-824F-BE4C4D0146E6}" type="slidenum">
              <a:rPr lang="en-US" altLang="en-US" smtClean="0"/>
              <a:pPr>
                <a:defRPr/>
              </a:pPr>
              <a:t>33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1387690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xfrm>
            <a:off x="1181100" y="4416425"/>
            <a:ext cx="4648200" cy="4183063"/>
          </a:xfrm>
        </p:spPr>
        <p:txBody>
          <a:bodyPr/>
          <a:lstStyle/>
          <a:p>
            <a:pPr marL="171450" indent="-171450" eaLnBrk="1" hangingPunct="1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9pPr>
          </a:lstStyle>
          <a:p>
            <a:fld id="{39FDC03B-1C13-4D37-8E99-1CB8646BE120}" type="slidenum">
              <a:rPr lang="en-US" altLang="en-US" sz="1200" smtClean="0">
                <a:solidFill>
                  <a:srgbClr val="000000"/>
                </a:solidFill>
              </a:rPr>
              <a:pPr/>
              <a:t>34</a:t>
            </a:fld>
            <a:endParaRPr lang="en-US" altLang="en-US" sz="12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1507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spcBef>
                <a:spcPts val="200"/>
              </a:spcBef>
              <a:spcAft>
                <a:spcPts val="200"/>
              </a:spcAft>
              <a:buFontTx/>
              <a:buChar char="•"/>
              <a:defRPr/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57EDC1-1F33-445D-824F-BE4C4D0146E6}" type="slidenum">
              <a:rPr lang="en-US" altLang="en-US" smtClean="0"/>
              <a:pPr>
                <a:defRPr/>
              </a:pPr>
              <a:t>35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362010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066799" y="4416425"/>
            <a:ext cx="4876801" cy="41830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AB982-31F6-445C-8590-1C8B1F2699A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36105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066799" y="4416425"/>
            <a:ext cx="4876801" cy="41830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AB982-31F6-445C-8590-1C8B1F2699A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36105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57EDC1-1F33-445D-824F-BE4C4D0146E6}" type="slidenum">
              <a:rPr lang="en-US" altLang="en-US" smtClean="0"/>
              <a:pPr>
                <a:defRPr/>
              </a:pPr>
              <a:t>38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2565362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57EDC1-1F33-445D-824F-BE4C4D0146E6}" type="slidenum">
              <a:rPr lang="en-US" altLang="en-US" smtClean="0"/>
              <a:pPr>
                <a:defRPr/>
              </a:pPr>
              <a:t>39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06849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xfrm>
            <a:off x="1181382" y="4415790"/>
            <a:ext cx="4647636" cy="4183380"/>
          </a:xfrm>
        </p:spPr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508" indent="-284709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2070" indent="-228091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99869" indent="-228091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6050" indent="-228091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21936" indent="-22809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87823" indent="-22809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53710" indent="-22809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19597" indent="-22809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8882EABB-991C-4E67-95EF-2F014CCF77EE}" type="slidenum">
              <a:rPr lang="en-US" altLang="en-US" smtClean="0">
                <a:ea typeface="ヒラギノ角ゴ Pro W3"/>
                <a:cs typeface="ヒラギノ角ゴ Pro W3"/>
              </a:rPr>
              <a:pPr/>
              <a:t>4</a:t>
            </a:fld>
            <a:endParaRPr lang="en-US" altLang="en-US" smtClean="0">
              <a:ea typeface="ヒラギノ角ゴ Pro W3"/>
              <a:cs typeface="ヒラギノ角ゴ Pro W3"/>
            </a:endParaRPr>
          </a:p>
        </p:txBody>
      </p:sp>
      <p:sp>
        <p:nvSpPr>
          <p:cNvPr id="53253" name="Footer Placeholder 1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en-US" altLang="en-US" smtClean="0"/>
          </a:p>
        </p:txBody>
      </p:sp>
      <p:sp>
        <p:nvSpPr>
          <p:cNvPr id="53254" name="Header Placeholder 2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en-US" smtClean="0"/>
              <a:t>Presentation is for Career Employees only.</a:t>
            </a:r>
          </a:p>
        </p:txBody>
      </p:sp>
    </p:spTree>
    <p:extLst>
      <p:ext uri="{BB962C8B-B14F-4D97-AF65-F5344CB8AC3E}">
        <p14:creationId xmlns:p14="http://schemas.microsoft.com/office/powerpoint/2010/main" val="197672521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57EDC1-1F33-445D-824F-BE4C4D0146E6}" type="slidenum">
              <a:rPr lang="en-US" altLang="en-US" smtClean="0"/>
              <a:pPr>
                <a:defRPr/>
              </a:pPr>
              <a:t>40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0540285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9pPr>
          </a:lstStyle>
          <a:p>
            <a:fld id="{ACEC8FEC-5AF1-48F0-BDA7-35E1140104A8}" type="slidenum">
              <a:rPr lang="en-US" altLang="en-US" sz="1200" smtClean="0"/>
              <a:pPr/>
              <a:t>41</a:t>
            </a:fld>
            <a:endParaRPr lang="en-US" altLang="en-US" sz="120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Notes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171450" lvl="0" indent="-171450" eaLnBrk="1" hangingPunct="1">
              <a:spcBef>
                <a:spcPts val="200"/>
              </a:spcBef>
              <a:spcAft>
                <a:spcPts val="200"/>
              </a:spcAft>
              <a:buFontTx/>
              <a:buChar char="•"/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0443594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xfrm>
            <a:off x="1181100" y="4416425"/>
            <a:ext cx="4648200" cy="4183063"/>
          </a:xfrm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en-US" dirty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9pPr>
          </a:lstStyle>
          <a:p>
            <a:fld id="{1E8B8B1D-835E-4524-A73F-97636125EDA0}" type="slidenum">
              <a:rPr lang="en-US" altLang="en-US" sz="1200" smtClean="0"/>
              <a:pPr/>
              <a:t>42</a:t>
            </a:fld>
            <a:endParaRPr lang="en-US" altLang="en-US" sz="1200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Presentation is for Career Employees only.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70574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xfrm>
            <a:off x="1181100" y="4416427"/>
            <a:ext cx="4648200" cy="4183063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en-US" altLang="en-US" dirty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9pPr>
          </a:lstStyle>
          <a:p>
            <a:fld id="{FB9EDF56-B924-408E-8B59-B4A03FD3A6F9}" type="slidenum">
              <a:rPr lang="en-US" altLang="en-US" sz="1200" smtClean="0"/>
              <a:pPr/>
              <a:t>43</a:t>
            </a:fld>
            <a:endParaRPr lang="en-US" altLang="en-US" sz="120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4174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57EDC1-1F33-445D-824F-BE4C4D0146E6}" type="slidenum">
              <a:rPr lang="en-US" altLang="en-US" smtClean="0"/>
              <a:pPr>
                <a:defRPr/>
              </a:pPr>
              <a:t>44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062214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xfrm>
            <a:off x="1181100" y="4416425"/>
            <a:ext cx="4648200" cy="4183063"/>
          </a:xfrm>
        </p:spPr>
        <p:txBody>
          <a:bodyPr/>
          <a:lstStyle/>
          <a:p>
            <a:pPr marL="171450" indent="-171450" eaLnBrk="1" hangingPunct="1">
              <a:buFontTx/>
              <a:buChar char="•"/>
              <a:defRPr/>
            </a:pPr>
            <a:endParaRPr lang="en-US" altLang="en-US" dirty="0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9pPr>
          </a:lstStyle>
          <a:p>
            <a:fld id="{352946FC-D682-45BF-81D2-3A271620F830}" type="slidenum">
              <a:rPr lang="en-US" altLang="en-US" sz="1200" smtClean="0">
                <a:solidFill>
                  <a:srgbClr val="000000"/>
                </a:solidFill>
              </a:rPr>
              <a:pPr/>
              <a:t>5</a:t>
            </a:fld>
            <a:endParaRPr lang="en-US" altLang="en-US" sz="12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9632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xfrm>
            <a:off x="1181100" y="4416425"/>
            <a:ext cx="4648200" cy="4183063"/>
          </a:xfrm>
        </p:spPr>
        <p:txBody>
          <a:bodyPr/>
          <a:lstStyle/>
          <a:p>
            <a:pPr marL="0" lvl="0" indent="0"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9pPr>
          </a:lstStyle>
          <a:p>
            <a:fld id="{3CE2DDED-F6FB-4D10-A3C0-7C63890A3E56}" type="slidenum">
              <a:rPr lang="en-US" altLang="en-US" sz="1200" smtClean="0">
                <a:solidFill>
                  <a:srgbClr val="000000"/>
                </a:solidFill>
              </a:rPr>
              <a:pPr/>
              <a:t>6</a:t>
            </a:fld>
            <a:endParaRPr lang="en-US" altLang="en-US" sz="1200" dirty="0" smtClean="0">
              <a:solidFill>
                <a:srgbClr val="00000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6873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xfrm>
            <a:off x="1181100" y="4416425"/>
            <a:ext cx="4648200" cy="4183063"/>
          </a:xfrm>
        </p:spPr>
        <p:txBody>
          <a:bodyPr/>
          <a:lstStyle/>
          <a:p>
            <a:pPr marL="0" lvl="0" indent="0"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9pPr>
          </a:lstStyle>
          <a:p>
            <a:fld id="{3CE2DDED-F6FB-4D10-A3C0-7C63890A3E56}" type="slidenum">
              <a:rPr lang="en-US" altLang="en-US" sz="1200" smtClean="0">
                <a:solidFill>
                  <a:srgbClr val="000000"/>
                </a:solidFill>
              </a:rPr>
              <a:pPr/>
              <a:t>7</a:t>
            </a:fld>
            <a:endParaRPr lang="en-US" altLang="en-US" sz="1200" dirty="0" smtClean="0">
              <a:solidFill>
                <a:srgbClr val="00000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6873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xfrm>
            <a:off x="762000" y="4416425"/>
            <a:ext cx="5486400" cy="4183063"/>
          </a:xfrm>
        </p:spPr>
        <p:txBody>
          <a:bodyPr/>
          <a:lstStyle/>
          <a:p>
            <a:pPr eaLnBrk="1" hangingPunct="1">
              <a:defRPr/>
            </a:pPr>
            <a:endParaRPr lang="en-US" altLang="en-US" dirty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9pPr>
          </a:lstStyle>
          <a:p>
            <a:fld id="{FB9EDF56-B924-408E-8B59-B4A03FD3A6F9}" type="slidenum">
              <a:rPr lang="en-US" altLang="en-US" sz="1200" smtClean="0"/>
              <a:pPr/>
              <a:t>8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38639417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xfrm>
            <a:off x="1181100" y="4416425"/>
            <a:ext cx="4648200" cy="4183063"/>
          </a:xfrm>
        </p:spPr>
        <p:txBody>
          <a:bodyPr/>
          <a:lstStyle/>
          <a:p>
            <a:pPr marL="171450" indent="-171450" eaLnBrk="1" hangingPunct="1">
              <a:spcBef>
                <a:spcPts val="200"/>
              </a:spcBef>
              <a:spcAft>
                <a:spcPts val="200"/>
              </a:spcAft>
              <a:buFontTx/>
              <a:buChar char="•"/>
              <a:defRPr/>
            </a:pPr>
            <a:endParaRPr lang="en-US" dirty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9pPr>
          </a:lstStyle>
          <a:p>
            <a:fld id="{8688DE25-1D26-4FFA-A5CE-36C6929C36E4}" type="slidenum">
              <a:rPr lang="en-US" altLang="en-US" sz="1200" smtClean="0">
                <a:solidFill>
                  <a:srgbClr val="000000"/>
                </a:solidFill>
              </a:rPr>
              <a:pPr/>
              <a:t>9</a:t>
            </a:fld>
            <a:endParaRPr lang="en-US" altLang="en-US" sz="12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183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676400"/>
          </a:xfrm>
        </p:spPr>
        <p:txBody>
          <a:bodyPr/>
          <a:lstStyle>
            <a:lvl1pPr algn="ctr">
              <a:defRPr sz="4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495800"/>
            <a:ext cx="6400800" cy="1143000"/>
          </a:xfrm>
        </p:spPr>
        <p:txBody>
          <a:bodyPr/>
          <a:lstStyle>
            <a:lvl1pPr marL="0" indent="0" algn="ctr">
              <a:buFont typeface="Wingdings" pitchFamily="1" charset="2"/>
              <a:buNone/>
              <a:defRPr sz="28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17442760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D8F31D-CFD4-4D68-B05B-1F3465D18BA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66226503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4650" y="76200"/>
            <a:ext cx="211455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76200"/>
            <a:ext cx="619125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EA8CE4-D079-4CD3-9296-0060A684742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24331829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4F8B9-6624-4D9A-9BD5-DAFE22401E3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87573570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C214C0-11CA-4311-9DD2-F0865D93D07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47669130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990600"/>
            <a:ext cx="41148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1148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050DC-761D-4112-8ECA-42734FC988F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52367517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CE2F1C-AC46-4F8B-90A7-B840AEC3865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80469943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E337E6-288F-4816-B978-344C4BA88E2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33068490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E69680-4E35-42FD-813A-3C5B9893296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2743726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43E8F5-8519-4268-85AD-92056194EA6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75686177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3B924C-25D5-48EA-8F9A-AD3DF85689B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96056884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95600" y="76200"/>
            <a:ext cx="5943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990600"/>
            <a:ext cx="8382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77000"/>
            <a:ext cx="2438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rgbClr val="989A99"/>
                </a:solidFill>
              </a:defRPr>
            </a:lvl1pPr>
          </a:lstStyle>
          <a:p>
            <a:pPr>
              <a:defRPr/>
            </a:pPr>
            <a:fld id="{80196786-2C2B-4B20-A9A6-4082F90038A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38" r:id="rId1"/>
    <p:sldLayoutId id="2147484428" r:id="rId2"/>
    <p:sldLayoutId id="2147484429" r:id="rId3"/>
    <p:sldLayoutId id="2147484430" r:id="rId4"/>
    <p:sldLayoutId id="2147484431" r:id="rId5"/>
    <p:sldLayoutId id="2147484432" r:id="rId6"/>
    <p:sldLayoutId id="2147484433" r:id="rId7"/>
    <p:sldLayoutId id="2147484434" r:id="rId8"/>
    <p:sldLayoutId id="2147484435" r:id="rId9"/>
    <p:sldLayoutId id="2147484436" r:id="rId10"/>
    <p:sldLayoutId id="2147484437" r:id="rId11"/>
  </p:sldLayoutIdLst>
  <p:transition spd="med">
    <p:fade/>
  </p:transition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ヒラギノ角ゴ Pro W3" pitchFamily="1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ヒラギノ角ゴ Pro W3" pitchFamily="1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ヒラギノ角ゴ Pro W3" pitchFamily="1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ヒラギノ角ゴ Pro W3" pitchFamily="1" charset="-128"/>
        </a:defRPr>
      </a:lvl5pPr>
      <a:lvl6pPr marL="457200" algn="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ヒラギノ角ゴ Pro W3" pitchFamily="1" charset="-128"/>
        </a:defRPr>
      </a:lvl6pPr>
      <a:lvl7pPr marL="914400" algn="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ヒラギノ角ゴ Pro W3" pitchFamily="1" charset="-128"/>
        </a:defRPr>
      </a:lvl7pPr>
      <a:lvl8pPr marL="1371600" algn="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ヒラギノ角ゴ Pro W3" pitchFamily="1" charset="-128"/>
        </a:defRPr>
      </a:lvl8pPr>
      <a:lvl9pPr marL="1828800" algn="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ヒラギノ角ゴ Pro W3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800" b="1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400" b="1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000" b="1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000" b="1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1" charset="2"/>
        <a:buChar char="§"/>
        <a:defRPr sz="2000" b="1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1" charset="2"/>
        <a:buChar char="§"/>
        <a:defRPr sz="2000" b="1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1" charset="2"/>
        <a:buChar char="§"/>
        <a:defRPr sz="2000" b="1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1" charset="2"/>
        <a:buChar char="§"/>
        <a:defRPr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0ahUKEwjul9fUxsnRAhVB74MKHR5tDKwQjRwIBw&amp;url=http://www.enkivillage.com/how-to-double-your-money.html&amp;bvm=bv.144224172,d.amc&amp;psig=AFQjCNE6-uQLx9l7t0IhIkNEdxHB6ZhbEA&amp;ust=1484755278692830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vinay.gupta@usps.gov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iteblue.usps.gov/fehb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iteblue.usps.gov/fehb/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pm.gov/insure/life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1"/>
          <p:cNvSpPr>
            <a:spLocks noChangeArrowheads="1"/>
          </p:cNvSpPr>
          <p:nvPr/>
        </p:nvSpPr>
        <p:spPr bwMode="auto">
          <a:xfrm>
            <a:off x="152400" y="1981199"/>
            <a:ext cx="8839200" cy="1831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9pPr>
          </a:lstStyle>
          <a:p>
            <a:pPr algn="ctr">
              <a:spcBef>
                <a:spcPts val="600"/>
              </a:spcBef>
              <a:spcAft>
                <a:spcPts val="0"/>
              </a:spcAft>
              <a:buFontTx/>
              <a:buNone/>
            </a:pPr>
            <a:r>
              <a:rPr lang="en-US" altLang="en-US" sz="5400" dirty="0" smtClean="0">
                <a:solidFill>
                  <a:srgbClr val="0070C0"/>
                </a:solidFill>
              </a:rPr>
              <a:t>Investing in You</a:t>
            </a:r>
          </a:p>
          <a:p>
            <a:pPr algn="ctr">
              <a:spcBef>
                <a:spcPts val="600"/>
              </a:spcBef>
              <a:spcAft>
                <a:spcPts val="0"/>
              </a:spcAft>
              <a:buFontTx/>
              <a:buNone/>
            </a:pPr>
            <a:r>
              <a:rPr lang="en-US" altLang="en-US" sz="5400" dirty="0" smtClean="0">
                <a:solidFill>
                  <a:srgbClr val="0070C0"/>
                </a:solidFill>
              </a:rPr>
              <a:t>Today &amp; For the Future</a:t>
            </a:r>
          </a:p>
        </p:txBody>
      </p:sp>
      <p:pic>
        <p:nvPicPr>
          <p:cNvPr id="1027" name="Picture 3" descr="C:\Users\QMTBP0\AppData\Local\Microsoft\Windows\Temporary Internet Files\Content.IE5\MCKD2NVE\투자_04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786456"/>
            <a:ext cx="3359258" cy="307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955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800" dirty="0" smtClean="0"/>
              <a:t>Understanding Your Retirement</a:t>
            </a:r>
          </a:p>
        </p:txBody>
      </p:sp>
      <p:sp>
        <p:nvSpPr>
          <p:cNvPr id="36" name="Flowchart: Data 9"/>
          <p:cNvSpPr/>
          <p:nvPr/>
        </p:nvSpPr>
        <p:spPr>
          <a:xfrm rot="21382354">
            <a:off x="1000875" y="861879"/>
            <a:ext cx="933772" cy="5851076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3050"/>
              <a:gd name="connsiteY0" fmla="*/ 10000 h 10000"/>
              <a:gd name="connsiteX1" fmla="*/ 2000 w 13050"/>
              <a:gd name="connsiteY1" fmla="*/ 0 h 10000"/>
              <a:gd name="connsiteX2" fmla="*/ 13050 w 13050"/>
              <a:gd name="connsiteY2" fmla="*/ 0 h 10000"/>
              <a:gd name="connsiteX3" fmla="*/ 8000 w 13050"/>
              <a:gd name="connsiteY3" fmla="*/ 10000 h 10000"/>
              <a:gd name="connsiteX4" fmla="*/ 0 w 13050"/>
              <a:gd name="connsiteY4" fmla="*/ 10000 h 10000"/>
              <a:gd name="connsiteX0" fmla="*/ 0 w 13050"/>
              <a:gd name="connsiteY0" fmla="*/ 10000 h 10000"/>
              <a:gd name="connsiteX1" fmla="*/ 5300 w 13050"/>
              <a:gd name="connsiteY1" fmla="*/ 0 h 10000"/>
              <a:gd name="connsiteX2" fmla="*/ 13050 w 13050"/>
              <a:gd name="connsiteY2" fmla="*/ 0 h 10000"/>
              <a:gd name="connsiteX3" fmla="*/ 8000 w 13050"/>
              <a:gd name="connsiteY3" fmla="*/ 10000 h 10000"/>
              <a:gd name="connsiteX4" fmla="*/ 0 w 1305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50" h="10000">
                <a:moveTo>
                  <a:pt x="0" y="10000"/>
                </a:moveTo>
                <a:lnTo>
                  <a:pt x="5300" y="0"/>
                </a:lnTo>
                <a:lnTo>
                  <a:pt x="13050" y="0"/>
                </a:lnTo>
                <a:lnTo>
                  <a:pt x="8000" y="10000"/>
                </a:lnTo>
                <a:lnTo>
                  <a:pt x="0" y="10000"/>
                </a:lnTo>
                <a:close/>
              </a:path>
            </a:pathLst>
          </a:custGeom>
          <a:solidFill>
            <a:srgbClr val="FFFFFF">
              <a:alpha val="74902"/>
            </a:srgbClr>
          </a:solidFill>
          <a:ln w="12700" cap="flat" cmpd="sng" algn="ctr">
            <a:noFill/>
            <a:prstDash val="solid"/>
          </a:ln>
          <a:effectLst/>
        </p:spPr>
        <p:txBody>
          <a:bodyPr lIns="36000" tIns="36000" rIns="36000" bIns="3600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31313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53200" y="6477000"/>
            <a:ext cx="2438400" cy="228600"/>
          </a:xfrm>
          <a:noFill/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4D9A9D5-C006-43E4-BE4C-6B946157C29D}" type="slidenum">
              <a:rPr lang="en-US" altLang="en-US" sz="1000" smtClean="0">
                <a:solidFill>
                  <a:srgbClr val="989A99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US" altLang="en-US" sz="1000" dirty="0" smtClean="0">
              <a:solidFill>
                <a:srgbClr val="989A99"/>
              </a:solidFill>
            </a:endParaRPr>
          </a:p>
        </p:txBody>
      </p:sp>
      <p:sp>
        <p:nvSpPr>
          <p:cNvPr id="3" name="Right Brace 2"/>
          <p:cNvSpPr/>
          <p:nvPr/>
        </p:nvSpPr>
        <p:spPr bwMode="auto">
          <a:xfrm>
            <a:off x="3657600" y="1295400"/>
            <a:ext cx="876300" cy="3200400"/>
          </a:xfrm>
          <a:prstGeom prst="rightBrace">
            <a:avLst>
              <a:gd name="adj1" fmla="val 8333"/>
              <a:gd name="adj2" fmla="val 48064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84494" y="2667000"/>
            <a:ext cx="3505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Other </a:t>
            </a:r>
            <a:r>
              <a:rPr lang="en-US" sz="2200" dirty="0" smtClean="0"/>
              <a:t>Career: ~50% - 55%</a:t>
            </a:r>
            <a:endParaRPr lang="en-US" sz="2200" dirty="0"/>
          </a:p>
        </p:txBody>
      </p:sp>
      <p:sp>
        <p:nvSpPr>
          <p:cNvPr id="5" name="Equal 4"/>
          <p:cNvSpPr/>
          <p:nvPr/>
        </p:nvSpPr>
        <p:spPr bwMode="auto">
          <a:xfrm>
            <a:off x="4648200" y="2667000"/>
            <a:ext cx="609600" cy="381000"/>
          </a:xfrm>
          <a:prstGeom prst="mathEqual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9" name="Equal 8"/>
          <p:cNvSpPr/>
          <p:nvPr/>
        </p:nvSpPr>
        <p:spPr bwMode="auto">
          <a:xfrm>
            <a:off x="4648200" y="5410200"/>
            <a:ext cx="609600" cy="381000"/>
          </a:xfrm>
          <a:prstGeom prst="mathEqual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10200" y="5369867"/>
            <a:ext cx="29640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Depends on you</a:t>
            </a:r>
            <a:endParaRPr lang="en-US" sz="2200" dirty="0"/>
          </a:p>
        </p:txBody>
      </p:sp>
      <p:sp>
        <p:nvSpPr>
          <p:cNvPr id="7" name="Rectangle 6"/>
          <p:cNvSpPr/>
          <p:nvPr/>
        </p:nvSpPr>
        <p:spPr bwMode="auto">
          <a:xfrm>
            <a:off x="533399" y="1552413"/>
            <a:ext cx="2743199" cy="1286359"/>
          </a:xfrm>
          <a:prstGeom prst="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solidFill>
                  <a:schemeClr val="bg1"/>
                </a:solidFill>
                <a:latin typeface="Arial" charset="0"/>
              </a:rPr>
              <a:t>Annuity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26296" y="3051248"/>
            <a:ext cx="2750303" cy="1292152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solidFill>
                  <a:schemeClr val="bg1"/>
                </a:solidFill>
                <a:latin typeface="Arial" charset="0"/>
              </a:rPr>
              <a:t>Social Security (FERS only)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533400" y="4954623"/>
            <a:ext cx="2743200" cy="1292152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solidFill>
                  <a:schemeClr val="bg1"/>
                </a:solidFill>
                <a:latin typeface="Arial" charset="0"/>
              </a:rPr>
              <a:t>Thrift Savings Plan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29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 smtClean="0"/>
              <a:t>2018 White House Budget</a:t>
            </a:r>
            <a:endParaRPr lang="en-US" sz="18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2408990"/>
              </p:ext>
            </p:extLst>
          </p:nvPr>
        </p:nvGraphicFramePr>
        <p:xfrm>
          <a:off x="152400" y="990600"/>
          <a:ext cx="8763000" cy="563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E4F8B9-6624-4D9A-9BD5-DAFE22401E3E}" type="slidenum">
              <a:rPr lang="en-US" altLang="en-US" smtClean="0"/>
              <a:pPr>
                <a:defRPr/>
              </a:pPr>
              <a:t>11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09394457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1"/>
          <p:cNvSpPr>
            <a:spLocks noChangeArrowheads="1"/>
          </p:cNvSpPr>
          <p:nvPr/>
        </p:nvSpPr>
        <p:spPr bwMode="auto">
          <a:xfrm>
            <a:off x="152400" y="1143000"/>
            <a:ext cx="8839200" cy="1190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9pPr>
          </a:lstStyle>
          <a:p>
            <a:pPr marL="342900" indent="-342900">
              <a:spcBef>
                <a:spcPts val="1400"/>
              </a:spcBef>
              <a:spcAft>
                <a:spcPts val="1400"/>
              </a:spcAft>
            </a:pPr>
            <a:r>
              <a:rPr lang="en-US" sz="2400" dirty="0" smtClean="0"/>
              <a:t>Financial freedom is not about income</a:t>
            </a:r>
          </a:p>
          <a:p>
            <a:pPr marL="342900" indent="-342900">
              <a:spcBef>
                <a:spcPts val="1400"/>
              </a:spcBef>
              <a:spcAft>
                <a:spcPts val="1400"/>
              </a:spcAft>
            </a:pPr>
            <a:r>
              <a:rPr lang="en-US" sz="2400" dirty="0" smtClean="0"/>
              <a:t>It is about managing expenses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00600" y="175566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 smtClean="0">
                <a:solidFill>
                  <a:srgbClr val="FFFFFF"/>
                </a:solidFill>
              </a:rPr>
              <a:t>What is Financial Freedom</a:t>
            </a:r>
            <a:endParaRPr lang="en-US" sz="1800" b="1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1100" y="2590800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</a:rPr>
              <a:t>Income – </a:t>
            </a:r>
            <a:r>
              <a:rPr lang="en-US" sz="3600" b="1" dirty="0" smtClean="0">
                <a:solidFill>
                  <a:srgbClr val="FF0000"/>
                </a:solidFill>
              </a:rPr>
              <a:t>Expenses</a:t>
            </a:r>
            <a:r>
              <a:rPr lang="en-US" sz="3600" b="1" dirty="0" smtClean="0">
                <a:solidFill>
                  <a:srgbClr val="0070C0"/>
                </a:solidFill>
              </a:rPr>
              <a:t> = Savings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5468035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</a:rPr>
              <a:t>Income - </a:t>
            </a:r>
            <a:r>
              <a:rPr lang="en-US" sz="3600" b="1" dirty="0" err="1" smtClean="0">
                <a:solidFill>
                  <a:srgbClr val="FF0000"/>
                </a:solidFill>
              </a:rPr>
              <a:t>Expenses</a:t>
            </a:r>
            <a:r>
              <a:rPr lang="en-US" sz="3600" dirty="0" err="1" smtClean="0">
                <a:solidFill>
                  <a:srgbClr val="0070C0"/>
                </a:solidFill>
              </a:rPr>
              <a:t>^</a:t>
            </a:r>
            <a:r>
              <a:rPr lang="en-US" sz="4000" b="1" baseline="30000" dirty="0" err="1" smtClean="0">
                <a:solidFill>
                  <a:srgbClr val="0070C0"/>
                </a:solidFill>
              </a:rPr>
              <a:t>Time</a:t>
            </a:r>
            <a:r>
              <a:rPr lang="en-US" sz="3600" b="1" dirty="0" smtClean="0">
                <a:solidFill>
                  <a:srgbClr val="0070C0"/>
                </a:solidFill>
              </a:rPr>
              <a:t> &lt; </a:t>
            </a:r>
            <a:r>
              <a:rPr lang="en-US" sz="3600" b="1" dirty="0">
                <a:solidFill>
                  <a:srgbClr val="0070C0"/>
                </a:solidFill>
              </a:rPr>
              <a:t>Retirement $</a:t>
            </a:r>
          </a:p>
        </p:txBody>
      </p:sp>
      <p:sp>
        <p:nvSpPr>
          <p:cNvPr id="4" name="Multiply 3"/>
          <p:cNvSpPr/>
          <p:nvPr/>
        </p:nvSpPr>
        <p:spPr bwMode="auto">
          <a:xfrm>
            <a:off x="419100" y="5029200"/>
            <a:ext cx="1524000" cy="1524000"/>
          </a:xfrm>
          <a:prstGeom prst="mathMultiply">
            <a:avLst>
              <a:gd name="adj1" fmla="val 9234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81100" y="4556818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70C0"/>
                </a:solidFill>
              </a:rPr>
              <a:t>Savings</a:t>
            </a:r>
            <a:r>
              <a:rPr lang="en-US" sz="3600" dirty="0" err="1" smtClean="0">
                <a:solidFill>
                  <a:srgbClr val="0070C0"/>
                </a:solidFill>
              </a:rPr>
              <a:t>^</a:t>
            </a:r>
            <a:r>
              <a:rPr lang="en-US" sz="4000" b="1" baseline="30000" dirty="0" err="1" smtClean="0">
                <a:solidFill>
                  <a:srgbClr val="0070C0"/>
                </a:solidFill>
              </a:rPr>
              <a:t>Time</a:t>
            </a:r>
            <a:r>
              <a:rPr lang="en-US" sz="3600" b="1" dirty="0" smtClean="0">
                <a:solidFill>
                  <a:srgbClr val="0070C0"/>
                </a:solidFill>
              </a:rPr>
              <a:t> = Retirement $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43000" y="3468469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</a:rPr>
              <a:t>Income – Savings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smtClean="0">
                <a:solidFill>
                  <a:srgbClr val="0070C0"/>
                </a:solidFill>
              </a:rPr>
              <a:t>= </a:t>
            </a:r>
            <a:r>
              <a:rPr lang="en-US" sz="3600" b="1" dirty="0" smtClean="0">
                <a:solidFill>
                  <a:srgbClr val="FF0000"/>
                </a:solidFill>
              </a:rPr>
              <a:t>Expenses</a:t>
            </a:r>
            <a:endParaRPr 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43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4" grpId="0" animBg="1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itle 5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altLang="en-US" sz="1800" dirty="0"/>
              <a:t>Thinking About Retirement</a:t>
            </a:r>
          </a:p>
        </p:txBody>
      </p:sp>
      <p:sp>
        <p:nvSpPr>
          <p:cNvPr id="3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53200" y="6477000"/>
            <a:ext cx="2438400" cy="228600"/>
          </a:xfrm>
          <a:noFill/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4D9A9D5-C006-43E4-BE4C-6B946157C29D}" type="slidenum">
              <a:rPr lang="en-US" altLang="en-US" sz="1000" smtClean="0">
                <a:solidFill>
                  <a:srgbClr val="989A99"/>
                </a:solidFill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US" altLang="en-US" sz="1000" dirty="0" smtClean="0">
              <a:solidFill>
                <a:srgbClr val="989A99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580089"/>
            <a:ext cx="2438400" cy="32637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9600" y="1143000"/>
            <a:ext cx="62484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spcBef>
                <a:spcPts val="2400"/>
              </a:spcBef>
              <a:buFont typeface="+mj-lt"/>
              <a:buAutoNum type="arabicPeriod"/>
            </a:pPr>
            <a:r>
              <a:rPr lang="en-US" altLang="en-US" sz="3600" dirty="0" smtClean="0"/>
              <a:t>Understanding</a:t>
            </a:r>
          </a:p>
          <a:p>
            <a:pPr marL="514350" indent="-514350">
              <a:spcBef>
                <a:spcPts val="2400"/>
              </a:spcBef>
              <a:buFont typeface="+mj-lt"/>
              <a:buAutoNum type="arabicPeriod"/>
            </a:pPr>
            <a:r>
              <a:rPr lang="en-US" altLang="en-US" sz="3600" dirty="0" smtClean="0"/>
              <a:t>Managing what you control</a:t>
            </a:r>
          </a:p>
          <a:p>
            <a:pPr marL="514350" indent="-514350">
              <a:spcBef>
                <a:spcPts val="2400"/>
              </a:spcBef>
              <a:buFont typeface="+mj-lt"/>
              <a:buAutoNum type="arabicPeriod"/>
            </a:pPr>
            <a:r>
              <a:rPr lang="en-US" altLang="en-US" sz="3600" dirty="0" smtClean="0"/>
              <a:t>Setting goals</a:t>
            </a:r>
          </a:p>
          <a:p>
            <a:pPr marL="514350" indent="-514350">
              <a:spcBef>
                <a:spcPts val="2400"/>
              </a:spcBef>
              <a:buFont typeface="+mj-lt"/>
              <a:buAutoNum type="arabicPeriod"/>
            </a:pPr>
            <a:r>
              <a:rPr lang="en-US" altLang="en-US" sz="3600" dirty="0" smtClean="0"/>
              <a:t>Making a plan to reach those goals</a:t>
            </a:r>
            <a:endParaRPr lang="en-US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3561335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Retirement </a:t>
            </a:r>
            <a:r>
              <a:rPr lang="en-US" sz="1800" dirty="0" smtClean="0"/>
              <a:t>Example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305800" cy="5575664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For </a:t>
            </a:r>
            <a:r>
              <a:rPr lang="en-US" sz="2400" dirty="0" smtClean="0"/>
              <a:t>an </a:t>
            </a:r>
            <a:r>
              <a:rPr lang="en-US" sz="2400" dirty="0" smtClean="0"/>
              <a:t>Career employee </a:t>
            </a:r>
            <a:r>
              <a:rPr lang="en-US" sz="2400" dirty="0" smtClean="0"/>
              <a:t>making $100,000/year </a:t>
            </a:r>
            <a:r>
              <a:rPr lang="en-US" sz="2400" dirty="0"/>
              <a:t>with </a:t>
            </a:r>
            <a:r>
              <a:rPr lang="en-US" sz="2400" dirty="0" smtClean="0"/>
              <a:t>30 </a:t>
            </a:r>
            <a:r>
              <a:rPr lang="en-US" sz="2400" dirty="0"/>
              <a:t>years of service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E4F8B9-6624-4D9A-9BD5-DAFE22401E3E}" type="slidenum">
              <a:rPr lang="en-US" altLang="en-US" smtClean="0"/>
              <a:pPr>
                <a:defRPr/>
              </a:pPr>
              <a:t>14</a:t>
            </a:fld>
            <a:endParaRPr lang="en-US" altLang="en-US" dirty="0"/>
          </a:p>
        </p:txBody>
      </p:sp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5655224"/>
              </p:ext>
            </p:extLst>
          </p:nvPr>
        </p:nvGraphicFramePr>
        <p:xfrm>
          <a:off x="522422" y="2438400"/>
          <a:ext cx="8164378" cy="38862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499394"/>
                <a:gridCol w="3032483"/>
                <a:gridCol w="2632501"/>
              </a:tblGrid>
              <a:tr h="66242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FERS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400" dirty="0" smtClean="0"/>
                        <a:t>CSRS</a:t>
                      </a:r>
                    </a:p>
                  </a:txBody>
                  <a:tcPr anchor="b"/>
                </a:tc>
              </a:tr>
              <a:tr h="507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Annuity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$44,000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$70,000</a:t>
                      </a:r>
                      <a:endParaRPr lang="en-US" sz="2400" dirty="0"/>
                    </a:p>
                  </a:txBody>
                  <a:tcPr anchor="ctr"/>
                </a:tc>
              </a:tr>
              <a:tr h="624143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</a:t>
                      </a:r>
                      <a:r>
                        <a:rPr lang="en-US" sz="2400" baseline="0" dirty="0" smtClean="0"/>
                        <a:t>ocial Security</a:t>
                      </a:r>
                      <a:endParaRPr lang="en-US" sz="2400" b="0" dirty="0" smtClean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~$20,000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-</a:t>
                      </a:r>
                      <a:endParaRPr lang="en-US" sz="2400" b="0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6126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Total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$64,000</a:t>
                      </a:r>
                      <a:endParaRPr lang="en-US" sz="2400" b="1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$70,000</a:t>
                      </a:r>
                      <a:endParaRPr lang="en-US" sz="2400" b="1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702161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Gap from $100K</a:t>
                      </a:r>
                      <a:endParaRPr lang="en-US" sz="2400" b="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$36,000</a:t>
                      </a:r>
                      <a:endParaRPr lang="en-US" sz="2400" b="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$30,000</a:t>
                      </a:r>
                      <a:endParaRPr lang="en-US" sz="2400" b="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350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/>
                        <a:t>TSP Balance Needed*</a:t>
                      </a:r>
                      <a:endParaRPr lang="en-US" sz="24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/>
                        <a:t>$900,000</a:t>
                      </a:r>
                      <a:endParaRPr lang="en-US" sz="24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$750,000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89122" y="1824335"/>
            <a:ext cx="746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Goal: </a:t>
            </a:r>
            <a:r>
              <a:rPr lang="en-US" dirty="0" smtClean="0"/>
              <a:t>Replace 100% of current income in retirement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45744" y="6443246"/>
            <a:ext cx="54692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* Assumes 4% annual withdrawal</a:t>
            </a:r>
            <a:endParaRPr lang="en-US" sz="1600" dirty="0"/>
          </a:p>
        </p:txBody>
      </p:sp>
      <p:sp>
        <p:nvSpPr>
          <p:cNvPr id="8" name="Oval 7"/>
          <p:cNvSpPr/>
          <p:nvPr/>
        </p:nvSpPr>
        <p:spPr bwMode="auto">
          <a:xfrm>
            <a:off x="3657600" y="4114800"/>
            <a:ext cx="1752600" cy="6858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6504122" y="4114800"/>
            <a:ext cx="1752600" cy="6858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506313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800" dirty="0" smtClean="0"/>
              <a:t>Manage What You Control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60363" y="914400"/>
            <a:ext cx="8610600" cy="1508105"/>
          </a:xfrm>
        </p:spPr>
        <p:txBody>
          <a:bodyPr>
            <a:sp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  <a:defRPr/>
            </a:pPr>
            <a:r>
              <a:rPr lang="en-US" altLang="en-US" sz="2400" dirty="0" smtClean="0">
                <a:solidFill>
                  <a:srgbClr val="00B0F0"/>
                </a:solidFill>
              </a:rPr>
              <a:t>No Control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400" b="0" dirty="0" smtClean="0"/>
              <a:t>Annuity (Pension)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400" b="0" dirty="0" smtClean="0"/>
              <a:t>Social Security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-29817" y="2743200"/>
            <a:ext cx="91440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1" charset="2"/>
              <a:buChar char="§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1" charset="2"/>
              <a:buChar char="§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1" charset="2"/>
              <a:buChar char="§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1" charset="2"/>
              <a:buChar char="§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  <a:defRPr/>
            </a:pPr>
            <a:r>
              <a:rPr lang="en-US" altLang="en-US" sz="6600" u="sng" kern="0" dirty="0" smtClean="0">
                <a:solidFill>
                  <a:srgbClr val="00B0F0"/>
                </a:solidFill>
              </a:rPr>
              <a:t>You</a:t>
            </a:r>
            <a:r>
              <a:rPr lang="en-US" altLang="en-US" sz="6600" kern="0" dirty="0" smtClean="0">
                <a:solidFill>
                  <a:srgbClr val="00B0F0"/>
                </a:solidFill>
              </a:rPr>
              <a:t> Control – TSP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53200" y="6477000"/>
            <a:ext cx="2438400" cy="228600"/>
          </a:xfrm>
          <a:noFill/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4D9A9D5-C006-43E4-BE4C-6B946157C29D}" type="slidenum">
              <a:rPr lang="en-US" altLang="en-US" sz="1000" smtClean="0">
                <a:solidFill>
                  <a:srgbClr val="989A99"/>
                </a:solidFill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US" altLang="en-US" sz="1000" dirty="0" smtClean="0">
              <a:solidFill>
                <a:srgbClr val="989A99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3972189"/>
            <a:ext cx="50927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9144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double your money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1800"/>
            <a:ext cx="5382135" cy="307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800" dirty="0" smtClean="0"/>
              <a:t>FERS Matching</a:t>
            </a:r>
          </a:p>
        </p:txBody>
      </p:sp>
      <p:sp>
        <p:nvSpPr>
          <p:cNvPr id="6763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4D9A9D5-C006-43E4-BE4C-6B946157C29D}" type="slidenum">
              <a:rPr lang="en-US" altLang="en-US" sz="1000" smtClean="0">
                <a:solidFill>
                  <a:srgbClr val="989A99"/>
                </a:solidFill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US" altLang="en-US" sz="1000" dirty="0" smtClean="0">
              <a:solidFill>
                <a:srgbClr val="989A99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70783" y="1219200"/>
            <a:ext cx="4220817" cy="51054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b="0" dirty="0"/>
              <a:t>Contribute</a:t>
            </a:r>
          </a:p>
          <a:p>
            <a:pPr marL="0" indent="0" algn="ctr">
              <a:buNone/>
            </a:pPr>
            <a:r>
              <a:rPr lang="en-US" sz="6600" cap="all" dirty="0" smtClean="0">
                <a:ln w="9000" cmpd="sng">
                  <a:noFill/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5%</a:t>
            </a:r>
          </a:p>
          <a:p>
            <a:pPr marL="0" indent="0" algn="ctr">
              <a:buNone/>
            </a:pPr>
            <a:r>
              <a:rPr lang="en-US" sz="4400" b="0" dirty="0" smtClean="0"/>
              <a:t>get</a:t>
            </a:r>
            <a:endParaRPr lang="en-US" sz="4400" b="0" dirty="0"/>
          </a:p>
          <a:p>
            <a:pPr marL="0" indent="0" algn="ctr">
              <a:buNone/>
            </a:pPr>
            <a:r>
              <a:rPr lang="en-US" sz="6600" cap="all" dirty="0" smtClean="0">
                <a:ln w="9000" cmpd="sng">
                  <a:noFill/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10%</a:t>
            </a:r>
          </a:p>
          <a:p>
            <a:pPr marL="0" indent="0" algn="ctr">
              <a:buNone/>
            </a:pPr>
            <a:r>
              <a:rPr lang="en-US" sz="4400" b="0" dirty="0"/>
              <a:t>in your TSP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" y="6488668"/>
            <a:ext cx="807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 smtClean="0"/>
              <a:t>Employees age 50+ can contribute an additional $6,000 above the IRS limit</a:t>
            </a: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10678134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4" y="808382"/>
            <a:ext cx="4267200" cy="6049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dirty="0" smtClean="0"/>
              <a:t>Missing the Match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8338" y="2057400"/>
            <a:ext cx="6553200" cy="1994476"/>
          </a:xfrm>
        </p:spPr>
        <p:txBody>
          <a:bodyPr anchor="ctr"/>
          <a:lstStyle/>
          <a:p>
            <a:pPr marL="0" lvl="0" indent="0" algn="ctr">
              <a:spcAft>
                <a:spcPts val="2400"/>
              </a:spcAft>
              <a:buNone/>
            </a:pPr>
            <a:r>
              <a:rPr lang="en-US" sz="3000" dirty="0" smtClean="0"/>
              <a:t>Each year USPS employees </a:t>
            </a:r>
          </a:p>
          <a:p>
            <a:pPr marL="0" lvl="0" indent="0" algn="ctr">
              <a:spcAft>
                <a:spcPts val="2400"/>
              </a:spcAft>
              <a:buNone/>
            </a:pPr>
            <a:r>
              <a:rPr lang="en-US" sz="3000" dirty="0" smtClean="0"/>
              <a:t>throw away almost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53200" y="6477000"/>
            <a:ext cx="2438400" cy="228600"/>
          </a:xfrm>
          <a:noFill/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4D9A9D5-C006-43E4-BE4C-6B946157C29D}" type="slidenum">
              <a:rPr lang="en-US" altLang="en-US" sz="1000" smtClean="0">
                <a:solidFill>
                  <a:srgbClr val="989A99"/>
                </a:solidFill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US" altLang="en-US" sz="1000" dirty="0" smtClean="0">
              <a:solidFill>
                <a:srgbClr val="989A99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21911" y="4051876"/>
            <a:ext cx="22060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0" indent="0" algn="ctr"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4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$200M </a:t>
            </a:r>
            <a:endParaRPr lang="en-US" sz="4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5004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altLang="en-US" sz="1800" dirty="0"/>
              <a:t>TSP Contribution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E4F8B9-6624-4D9A-9BD5-DAFE22401E3E}" type="slidenum">
              <a:rPr lang="en-US" altLang="en-US" smtClean="0"/>
              <a:pPr>
                <a:defRPr/>
              </a:pPr>
              <a:t>18</a:t>
            </a:fld>
            <a:endParaRPr lang="en-US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803787" y="1143000"/>
            <a:ext cx="7696200" cy="677108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Example: TSP $100 Contribution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Employee in a 30% Tax Bracket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8602768"/>
              </p:ext>
            </p:extLst>
          </p:nvPr>
        </p:nvGraphicFramePr>
        <p:xfrm>
          <a:off x="916616" y="1981200"/>
          <a:ext cx="7316788" cy="41061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192588"/>
                <a:gridCol w="3124200"/>
              </a:tblGrid>
              <a:tr h="410613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Contribution Election</a:t>
                      </a:r>
                    </a:p>
                  </a:txBody>
                  <a:tcPr marL="91433" marR="91433" marT="45726" marB="4572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$100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</a:rPr>
                        <a:t> Traditional TSP</a:t>
                      </a:r>
                      <a:endParaRPr lang="en-US" sz="20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26" marB="45726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6200632"/>
              </p:ext>
            </p:extLst>
          </p:nvPr>
        </p:nvGraphicFramePr>
        <p:xfrm>
          <a:off x="916616" y="2362200"/>
          <a:ext cx="7316788" cy="54475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192588"/>
                <a:gridCol w="3124200"/>
              </a:tblGrid>
              <a:tr h="544753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Tax Deferral</a:t>
                      </a:r>
                    </a:p>
                  </a:txBody>
                  <a:tcPr marL="91433" marR="91433" marT="45726" marB="457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$30</a:t>
                      </a:r>
                    </a:p>
                  </a:txBody>
                  <a:tcPr marL="91433" marR="91433" marT="45726" marB="45726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3225312"/>
              </p:ext>
            </p:extLst>
          </p:nvPr>
        </p:nvGraphicFramePr>
        <p:xfrm>
          <a:off x="916616" y="2895600"/>
          <a:ext cx="7316788" cy="70105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192588"/>
                <a:gridCol w="3124200"/>
              </a:tblGrid>
              <a:tr h="701057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Real Contribution accounting for tax Deferral</a:t>
                      </a:r>
                    </a:p>
                  </a:txBody>
                  <a:tcPr marL="91433" marR="91433" marT="45726" marB="4572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$70 take-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</a:rPr>
                        <a:t>home pay</a:t>
                      </a:r>
                      <a:endParaRPr lang="en-US" sz="20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26" marB="45726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4117848"/>
              </p:ext>
            </p:extLst>
          </p:nvPr>
        </p:nvGraphicFramePr>
        <p:xfrm>
          <a:off x="916616" y="3600853"/>
          <a:ext cx="7316788" cy="43774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192588"/>
                <a:gridCol w="3124200"/>
              </a:tblGrid>
              <a:tr h="437747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USPS Matching Contribution </a:t>
                      </a:r>
                    </a:p>
                  </a:txBody>
                  <a:tcPr marL="91433" marR="91433" marT="45726" marB="4572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$100 Traditional TSP</a:t>
                      </a:r>
                    </a:p>
                  </a:txBody>
                  <a:tcPr marL="91433" marR="91433" marT="45726" marB="45726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1338147"/>
              </p:ext>
            </p:extLst>
          </p:nvPr>
        </p:nvGraphicFramePr>
        <p:xfrm>
          <a:off x="916616" y="4058053"/>
          <a:ext cx="7316788" cy="43774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192588"/>
                <a:gridCol w="3124200"/>
              </a:tblGrid>
              <a:tr h="437747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Total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</a:rPr>
                        <a:t> Added to TSP Account</a:t>
                      </a:r>
                      <a:endParaRPr lang="en-US" sz="20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26" marB="4572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$200 Traditional TSP</a:t>
                      </a:r>
                    </a:p>
                  </a:txBody>
                  <a:tcPr marL="91433" marR="91433" marT="45726" marB="45726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533400" y="5124450"/>
            <a:ext cx="7975600" cy="1225550"/>
            <a:chOff x="533400" y="5124450"/>
            <a:chExt cx="7975600" cy="1225550"/>
          </a:xfrm>
        </p:grpSpPr>
        <p:sp>
          <p:nvSpPr>
            <p:cNvPr id="12" name="TextBox 20"/>
            <p:cNvSpPr txBox="1">
              <a:spLocks noChangeArrowheads="1"/>
            </p:cNvSpPr>
            <p:nvPr/>
          </p:nvSpPr>
          <p:spPr bwMode="auto">
            <a:xfrm>
              <a:off x="762000" y="5334000"/>
              <a:ext cx="7747000" cy="1016000"/>
            </a:xfrm>
            <a:prstGeom prst="rect">
              <a:avLst/>
            </a:prstGeom>
            <a:noFill/>
            <a:ln w="38100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marL="457200">
                <a:spcBef>
                  <a:spcPct val="20000"/>
                </a:spcBef>
                <a:buFont typeface="Wingdings" panose="05000000000000000000" pitchFamily="2" charset="2"/>
                <a:buChar char="§"/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" charset="-128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" charset="-128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" charset="-128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" charset="-128"/>
                </a:defRPr>
              </a:lvl4pPr>
              <a:lvl5pPr marL="20574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" charset="-128"/>
                </a:defRPr>
              </a:lvl9pPr>
            </a:lstStyle>
            <a:p>
              <a:pPr algn="ctr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n-US" altLang="en-US" sz="2000" dirty="0">
                  <a:solidFill>
                    <a:srgbClr val="000000"/>
                  </a:solidFill>
                </a:rPr>
                <a:t>Even though you only contributed the equivalent of $70 in take-home pay, you now have $</a:t>
              </a:r>
              <a:r>
                <a:rPr lang="en-US" altLang="en-US" sz="2000" dirty="0" smtClean="0">
                  <a:solidFill>
                    <a:srgbClr val="000000"/>
                  </a:solidFill>
                </a:rPr>
                <a:t>210 </a:t>
              </a:r>
              <a:r>
                <a:rPr lang="en-US" altLang="en-US" sz="2000" dirty="0">
                  <a:solidFill>
                    <a:srgbClr val="000000"/>
                  </a:solidFill>
                </a:rPr>
                <a:t>in your TSP account.  You have </a:t>
              </a:r>
              <a:r>
                <a:rPr lang="en-US" altLang="en-US" sz="2000" dirty="0" smtClean="0">
                  <a:solidFill>
                    <a:srgbClr val="000000"/>
                  </a:solidFill>
                </a:rPr>
                <a:t>tripled </a:t>
              </a:r>
              <a:r>
                <a:rPr lang="en-US" altLang="en-US" sz="2000" dirty="0">
                  <a:solidFill>
                    <a:srgbClr val="000000"/>
                  </a:solidFill>
                </a:rPr>
                <a:t>your initial investment.</a:t>
              </a: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533400" y="5124450"/>
              <a:ext cx="685800" cy="685800"/>
            </a:xfrm>
            <a:prstGeom prst="ellipse">
              <a:avLst/>
            </a:prstGeom>
            <a:solidFill>
              <a:srgbClr val="0070C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>
              <a:spAutoFit/>
            </a:bodyPr>
            <a:lstStyle/>
            <a:p>
              <a:pPr algn="ctr">
                <a:defRPr/>
              </a:pPr>
              <a:endParaRPr lang="en-US" sz="1400" dirty="0">
                <a:solidFill>
                  <a:srgbClr val="313131"/>
                </a:solidFill>
              </a:endParaRPr>
            </a:p>
          </p:txBody>
        </p:sp>
        <p:grpSp>
          <p:nvGrpSpPr>
            <p:cNvPr id="14" name="Group 13"/>
            <p:cNvGrpSpPr>
              <a:grpSpLocks noChangeAspect="1"/>
            </p:cNvGrpSpPr>
            <p:nvPr/>
          </p:nvGrpSpPr>
          <p:grpSpPr>
            <a:xfrm>
              <a:off x="698166" y="5174403"/>
              <a:ext cx="356268" cy="585894"/>
              <a:chOff x="7616825" y="2024063"/>
              <a:chExt cx="406400" cy="668338"/>
            </a:xfrm>
            <a:solidFill>
              <a:schemeClr val="bg1"/>
            </a:solidFill>
          </p:grpSpPr>
          <p:sp>
            <p:nvSpPr>
              <p:cNvPr id="15" name="Freeform 64"/>
              <p:cNvSpPr>
                <a:spLocks/>
              </p:cNvSpPr>
              <p:nvPr/>
            </p:nvSpPr>
            <p:spPr bwMode="auto">
              <a:xfrm>
                <a:off x="7783513" y="2668588"/>
                <a:ext cx="76200" cy="23813"/>
              </a:xfrm>
              <a:custGeom>
                <a:avLst/>
                <a:gdLst>
                  <a:gd name="T0" fmla="*/ 0 w 23"/>
                  <a:gd name="T1" fmla="*/ 0 h 7"/>
                  <a:gd name="T2" fmla="*/ 23 w 23"/>
                  <a:gd name="T3" fmla="*/ 0 h 7"/>
                  <a:gd name="T4" fmla="*/ 11 w 23"/>
                  <a:gd name="T5" fmla="*/ 7 h 7"/>
                  <a:gd name="T6" fmla="*/ 0 w 23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7">
                    <a:moveTo>
                      <a:pt x="0" y="0"/>
                    </a:moveTo>
                    <a:cubicBezTo>
                      <a:pt x="23" y="0"/>
                      <a:pt x="23" y="0"/>
                      <a:pt x="23" y="0"/>
                    </a:cubicBezTo>
                    <a:cubicBezTo>
                      <a:pt x="21" y="4"/>
                      <a:pt x="16" y="7"/>
                      <a:pt x="11" y="7"/>
                    </a:cubicBezTo>
                    <a:cubicBezTo>
                      <a:pt x="6" y="7"/>
                      <a:pt x="2" y="4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Freeform 65"/>
              <p:cNvSpPr>
                <a:spLocks noEditPoints="1"/>
              </p:cNvSpPr>
              <p:nvPr/>
            </p:nvSpPr>
            <p:spPr bwMode="auto">
              <a:xfrm>
                <a:off x="7616825" y="2024063"/>
                <a:ext cx="406400" cy="514350"/>
              </a:xfrm>
              <a:custGeom>
                <a:avLst/>
                <a:gdLst>
                  <a:gd name="T0" fmla="*/ 61 w 122"/>
                  <a:gd name="T1" fmla="*/ 154 h 154"/>
                  <a:gd name="T2" fmla="*/ 80 w 122"/>
                  <a:gd name="T3" fmla="*/ 154 h 154"/>
                  <a:gd name="T4" fmla="*/ 89 w 122"/>
                  <a:gd name="T5" fmla="*/ 142 h 154"/>
                  <a:gd name="T6" fmla="*/ 100 w 122"/>
                  <a:gd name="T7" fmla="*/ 114 h 154"/>
                  <a:gd name="T8" fmla="*/ 118 w 122"/>
                  <a:gd name="T9" fmla="*/ 55 h 154"/>
                  <a:gd name="T10" fmla="*/ 114 w 122"/>
                  <a:gd name="T11" fmla="*/ 40 h 154"/>
                  <a:gd name="T12" fmla="*/ 9 w 122"/>
                  <a:gd name="T13" fmla="*/ 40 h 154"/>
                  <a:gd name="T14" fmla="*/ 4 w 122"/>
                  <a:gd name="T15" fmla="*/ 55 h 154"/>
                  <a:gd name="T16" fmla="*/ 23 w 122"/>
                  <a:gd name="T17" fmla="*/ 114 h 154"/>
                  <a:gd name="T18" fmla="*/ 34 w 122"/>
                  <a:gd name="T19" fmla="*/ 142 h 154"/>
                  <a:gd name="T20" fmla="*/ 42 w 122"/>
                  <a:gd name="T21" fmla="*/ 154 h 154"/>
                  <a:gd name="T22" fmla="*/ 61 w 122"/>
                  <a:gd name="T23" fmla="*/ 154 h 154"/>
                  <a:gd name="T24" fmla="*/ 19 w 122"/>
                  <a:gd name="T25" fmla="*/ 68 h 154"/>
                  <a:gd name="T26" fmla="*/ 29 w 122"/>
                  <a:gd name="T27" fmla="*/ 36 h 154"/>
                  <a:gd name="T28" fmla="*/ 33 w 122"/>
                  <a:gd name="T29" fmla="*/ 41 h 154"/>
                  <a:gd name="T30" fmla="*/ 20 w 122"/>
                  <a:gd name="T31" fmla="*/ 69 h 154"/>
                  <a:gd name="T32" fmla="*/ 19 w 122"/>
                  <a:gd name="T33" fmla="*/ 68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2" h="154">
                    <a:moveTo>
                      <a:pt x="61" y="154"/>
                    </a:moveTo>
                    <a:cubicBezTo>
                      <a:pt x="80" y="154"/>
                      <a:pt x="80" y="154"/>
                      <a:pt x="80" y="154"/>
                    </a:cubicBezTo>
                    <a:cubicBezTo>
                      <a:pt x="88" y="154"/>
                      <a:pt x="88" y="147"/>
                      <a:pt x="89" y="142"/>
                    </a:cubicBezTo>
                    <a:cubicBezTo>
                      <a:pt x="91" y="131"/>
                      <a:pt x="95" y="122"/>
                      <a:pt x="100" y="114"/>
                    </a:cubicBezTo>
                    <a:cubicBezTo>
                      <a:pt x="111" y="96"/>
                      <a:pt x="122" y="76"/>
                      <a:pt x="118" y="55"/>
                    </a:cubicBezTo>
                    <a:cubicBezTo>
                      <a:pt x="117" y="49"/>
                      <a:pt x="116" y="45"/>
                      <a:pt x="114" y="40"/>
                    </a:cubicBezTo>
                    <a:cubicBezTo>
                      <a:pt x="94" y="0"/>
                      <a:pt x="29" y="0"/>
                      <a:pt x="9" y="40"/>
                    </a:cubicBezTo>
                    <a:cubicBezTo>
                      <a:pt x="7" y="45"/>
                      <a:pt x="5" y="49"/>
                      <a:pt x="4" y="55"/>
                    </a:cubicBezTo>
                    <a:cubicBezTo>
                      <a:pt x="0" y="76"/>
                      <a:pt x="12" y="96"/>
                      <a:pt x="23" y="114"/>
                    </a:cubicBezTo>
                    <a:cubicBezTo>
                      <a:pt x="28" y="122"/>
                      <a:pt x="32" y="131"/>
                      <a:pt x="34" y="142"/>
                    </a:cubicBezTo>
                    <a:cubicBezTo>
                      <a:pt x="35" y="147"/>
                      <a:pt x="35" y="154"/>
                      <a:pt x="42" y="154"/>
                    </a:cubicBezTo>
                    <a:cubicBezTo>
                      <a:pt x="61" y="154"/>
                      <a:pt x="61" y="154"/>
                      <a:pt x="61" y="154"/>
                    </a:cubicBezTo>
                    <a:close/>
                    <a:moveTo>
                      <a:pt x="19" y="68"/>
                    </a:moveTo>
                    <a:cubicBezTo>
                      <a:pt x="19" y="68"/>
                      <a:pt x="14" y="49"/>
                      <a:pt x="29" y="36"/>
                    </a:cubicBezTo>
                    <a:cubicBezTo>
                      <a:pt x="34" y="31"/>
                      <a:pt x="39" y="37"/>
                      <a:pt x="33" y="41"/>
                    </a:cubicBezTo>
                    <a:cubicBezTo>
                      <a:pt x="20" y="51"/>
                      <a:pt x="20" y="64"/>
                      <a:pt x="20" y="69"/>
                    </a:cubicBezTo>
                    <a:cubicBezTo>
                      <a:pt x="20" y="70"/>
                      <a:pt x="19" y="68"/>
                      <a:pt x="19" y="6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Freeform 66"/>
              <p:cNvSpPr>
                <a:spLocks/>
              </p:cNvSpPr>
              <p:nvPr/>
            </p:nvSpPr>
            <p:spPr bwMode="auto">
              <a:xfrm>
                <a:off x="7735888" y="2551113"/>
                <a:ext cx="171450" cy="107950"/>
              </a:xfrm>
              <a:custGeom>
                <a:avLst/>
                <a:gdLst>
                  <a:gd name="T0" fmla="*/ 51 w 51"/>
                  <a:gd name="T1" fmla="*/ 14 h 32"/>
                  <a:gd name="T2" fmla="*/ 48 w 51"/>
                  <a:gd name="T3" fmla="*/ 12 h 32"/>
                  <a:gd name="T4" fmla="*/ 48 w 51"/>
                  <a:gd name="T5" fmla="*/ 9 h 32"/>
                  <a:gd name="T6" fmla="*/ 51 w 51"/>
                  <a:gd name="T7" fmla="*/ 7 h 32"/>
                  <a:gd name="T8" fmla="*/ 48 w 51"/>
                  <a:gd name="T9" fmla="*/ 5 h 32"/>
                  <a:gd name="T10" fmla="*/ 48 w 51"/>
                  <a:gd name="T11" fmla="*/ 0 h 32"/>
                  <a:gd name="T12" fmla="*/ 25 w 51"/>
                  <a:gd name="T13" fmla="*/ 0 h 32"/>
                  <a:gd name="T14" fmla="*/ 3 w 51"/>
                  <a:gd name="T15" fmla="*/ 0 h 32"/>
                  <a:gd name="T16" fmla="*/ 3 w 51"/>
                  <a:gd name="T17" fmla="*/ 5 h 32"/>
                  <a:gd name="T18" fmla="*/ 0 w 51"/>
                  <a:gd name="T19" fmla="*/ 7 h 32"/>
                  <a:gd name="T20" fmla="*/ 3 w 51"/>
                  <a:gd name="T21" fmla="*/ 9 h 32"/>
                  <a:gd name="T22" fmla="*/ 3 w 51"/>
                  <a:gd name="T23" fmla="*/ 12 h 32"/>
                  <a:gd name="T24" fmla="*/ 0 w 51"/>
                  <a:gd name="T25" fmla="*/ 14 h 32"/>
                  <a:gd name="T26" fmla="*/ 3 w 51"/>
                  <a:gd name="T27" fmla="*/ 16 h 32"/>
                  <a:gd name="T28" fmla="*/ 3 w 51"/>
                  <a:gd name="T29" fmla="*/ 20 h 32"/>
                  <a:gd name="T30" fmla="*/ 0 w 51"/>
                  <a:gd name="T31" fmla="*/ 22 h 32"/>
                  <a:gd name="T32" fmla="*/ 3 w 51"/>
                  <a:gd name="T33" fmla="*/ 24 h 32"/>
                  <a:gd name="T34" fmla="*/ 3 w 51"/>
                  <a:gd name="T35" fmla="*/ 26 h 32"/>
                  <a:gd name="T36" fmla="*/ 8 w 51"/>
                  <a:gd name="T37" fmla="*/ 32 h 32"/>
                  <a:gd name="T38" fmla="*/ 25 w 51"/>
                  <a:gd name="T39" fmla="*/ 32 h 32"/>
                  <a:gd name="T40" fmla="*/ 42 w 51"/>
                  <a:gd name="T41" fmla="*/ 32 h 32"/>
                  <a:gd name="T42" fmla="*/ 48 w 51"/>
                  <a:gd name="T43" fmla="*/ 26 h 32"/>
                  <a:gd name="T44" fmla="*/ 48 w 51"/>
                  <a:gd name="T45" fmla="*/ 24 h 32"/>
                  <a:gd name="T46" fmla="*/ 51 w 51"/>
                  <a:gd name="T47" fmla="*/ 22 h 32"/>
                  <a:gd name="T48" fmla="*/ 48 w 51"/>
                  <a:gd name="T49" fmla="*/ 20 h 32"/>
                  <a:gd name="T50" fmla="*/ 48 w 51"/>
                  <a:gd name="T51" fmla="*/ 16 h 32"/>
                  <a:gd name="T52" fmla="*/ 51 w 51"/>
                  <a:gd name="T53" fmla="*/ 1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1" h="32">
                    <a:moveTo>
                      <a:pt x="51" y="14"/>
                    </a:moveTo>
                    <a:cubicBezTo>
                      <a:pt x="51" y="14"/>
                      <a:pt x="50" y="13"/>
                      <a:pt x="48" y="12"/>
                    </a:cubicBezTo>
                    <a:cubicBezTo>
                      <a:pt x="48" y="9"/>
                      <a:pt x="48" y="9"/>
                      <a:pt x="48" y="9"/>
                    </a:cubicBezTo>
                    <a:cubicBezTo>
                      <a:pt x="50" y="8"/>
                      <a:pt x="51" y="8"/>
                      <a:pt x="51" y="7"/>
                    </a:cubicBezTo>
                    <a:cubicBezTo>
                      <a:pt x="51" y="6"/>
                      <a:pt x="50" y="6"/>
                      <a:pt x="48" y="5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1" y="5"/>
                      <a:pt x="0" y="6"/>
                      <a:pt x="0" y="7"/>
                    </a:cubicBezTo>
                    <a:cubicBezTo>
                      <a:pt x="0" y="8"/>
                      <a:pt x="1" y="8"/>
                      <a:pt x="3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1" y="13"/>
                      <a:pt x="0" y="14"/>
                      <a:pt x="0" y="14"/>
                    </a:cubicBezTo>
                    <a:cubicBezTo>
                      <a:pt x="0" y="15"/>
                      <a:pt x="1" y="16"/>
                      <a:pt x="3" y="16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1"/>
                      <a:pt x="0" y="22"/>
                      <a:pt x="0" y="22"/>
                    </a:cubicBezTo>
                    <a:cubicBezTo>
                      <a:pt x="0" y="23"/>
                      <a:pt x="1" y="24"/>
                      <a:pt x="3" y="24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9"/>
                      <a:pt x="5" y="32"/>
                      <a:pt x="8" y="32"/>
                    </a:cubicBezTo>
                    <a:cubicBezTo>
                      <a:pt x="25" y="32"/>
                      <a:pt x="25" y="32"/>
                      <a:pt x="25" y="32"/>
                    </a:cubicBezTo>
                    <a:cubicBezTo>
                      <a:pt x="42" y="32"/>
                      <a:pt x="42" y="32"/>
                      <a:pt x="42" y="32"/>
                    </a:cubicBezTo>
                    <a:cubicBezTo>
                      <a:pt x="46" y="32"/>
                      <a:pt x="48" y="29"/>
                      <a:pt x="48" y="26"/>
                    </a:cubicBezTo>
                    <a:cubicBezTo>
                      <a:pt x="48" y="24"/>
                      <a:pt x="48" y="24"/>
                      <a:pt x="48" y="24"/>
                    </a:cubicBezTo>
                    <a:cubicBezTo>
                      <a:pt x="50" y="24"/>
                      <a:pt x="51" y="23"/>
                      <a:pt x="51" y="22"/>
                    </a:cubicBezTo>
                    <a:cubicBezTo>
                      <a:pt x="51" y="22"/>
                      <a:pt x="50" y="21"/>
                      <a:pt x="48" y="20"/>
                    </a:cubicBezTo>
                    <a:cubicBezTo>
                      <a:pt x="48" y="16"/>
                      <a:pt x="48" y="16"/>
                      <a:pt x="48" y="16"/>
                    </a:cubicBezTo>
                    <a:cubicBezTo>
                      <a:pt x="50" y="16"/>
                      <a:pt x="51" y="15"/>
                      <a:pt x="51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</p:grp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0029562"/>
              </p:ext>
            </p:extLst>
          </p:nvPr>
        </p:nvGraphicFramePr>
        <p:xfrm>
          <a:off x="916616" y="4508056"/>
          <a:ext cx="7316788" cy="43774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192588"/>
                <a:gridCol w="3124200"/>
              </a:tblGrid>
              <a:tr h="437747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</a:rPr>
                        <a:t>TSP Account w/ 5% Return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(1 year)</a:t>
                      </a:r>
                      <a:endParaRPr lang="en-US" sz="16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26" marB="4572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$210 Traditional TSP</a:t>
                      </a:r>
                    </a:p>
                  </a:txBody>
                  <a:tcPr marL="91433" marR="91433" marT="45726" marB="45726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39431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800" dirty="0" smtClean="0"/>
              <a:t>The Power of Compounding</a:t>
            </a:r>
          </a:p>
        </p:txBody>
      </p:sp>
      <p:graphicFrame>
        <p:nvGraphicFramePr>
          <p:cNvPr id="2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1590159"/>
              </p:ext>
            </p:extLst>
          </p:nvPr>
        </p:nvGraphicFramePr>
        <p:xfrm>
          <a:off x="449262" y="1828800"/>
          <a:ext cx="6535737" cy="3813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782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2F2A8C6-EA36-414C-B5DA-68C4FCECDAB4}" type="slidenum">
              <a:rPr lang="en-US" altLang="en-US" sz="1000" smtClean="0">
                <a:solidFill>
                  <a:srgbClr val="989A99"/>
                </a:solidFill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en-US" altLang="en-US" sz="1000" dirty="0" smtClean="0">
              <a:solidFill>
                <a:srgbClr val="989A99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28600" y="1219200"/>
            <a:ext cx="8763000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1" charset="2"/>
              <a:buChar char="§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1" charset="2"/>
              <a:buChar char="§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1" charset="2"/>
              <a:buChar char="§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1" charset="2"/>
              <a:buChar char="§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  <a:defRPr/>
            </a:pPr>
            <a:r>
              <a:rPr lang="en-US" altLang="en-US" sz="1800" kern="0" dirty="0" smtClean="0">
                <a:solidFill>
                  <a:srgbClr val="000000"/>
                </a:solidFill>
              </a:rPr>
              <a:t>Compounding allows you to grow money from earnings on your contributions.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595952" y="5694031"/>
            <a:ext cx="7810500" cy="747712"/>
            <a:chOff x="800100" y="5805488"/>
            <a:chExt cx="7810500" cy="747712"/>
          </a:xfrm>
        </p:grpSpPr>
        <p:sp>
          <p:nvSpPr>
            <p:cNvPr id="7" name="Rectangle 1"/>
            <p:cNvSpPr>
              <a:spLocks noChangeArrowheads="1"/>
            </p:cNvSpPr>
            <p:nvPr/>
          </p:nvSpPr>
          <p:spPr bwMode="auto">
            <a:xfrm>
              <a:off x="1143000" y="5969000"/>
              <a:ext cx="7467600" cy="584200"/>
            </a:xfrm>
            <a:prstGeom prst="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§"/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" charset="-128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" charset="-128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" charset="-128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" charset="-128"/>
                </a:defRPr>
              </a:lvl4pPr>
              <a:lvl5pPr marL="20574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" charset="-128"/>
                </a:defRPr>
              </a:lvl9pPr>
            </a:lstStyle>
            <a:p>
              <a:pPr marL="292100" algn="ctr" eaLnBrk="1" fontAlgn="auto" hangingPunct="1">
                <a:spcBef>
                  <a:spcPts val="600"/>
                </a:spcBef>
                <a:spcAft>
                  <a:spcPts val="600"/>
                </a:spcAft>
                <a:buFont typeface="Wingdings" panose="05000000000000000000" pitchFamily="2" charset="2"/>
                <a:buNone/>
                <a:defRPr/>
              </a:pPr>
              <a:r>
                <a:rPr lang="en-US" altLang="en-US" sz="1600" kern="0" dirty="0">
                  <a:solidFill>
                    <a:srgbClr val="000000"/>
                  </a:solidFill>
                </a:rPr>
                <a:t>If you contribute early and leave money in your account for longer, you will see a greater opportunity for increasing your investment.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800100" y="5805488"/>
              <a:ext cx="685800" cy="6858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77852" name="Freeform 34"/>
            <p:cNvSpPr>
              <a:spLocks noChangeAspect="1" noEditPoints="1"/>
            </p:cNvSpPr>
            <p:nvPr/>
          </p:nvSpPr>
          <p:spPr bwMode="auto">
            <a:xfrm>
              <a:off x="862013" y="5965825"/>
              <a:ext cx="542925" cy="363538"/>
            </a:xfrm>
            <a:custGeom>
              <a:avLst/>
              <a:gdLst>
                <a:gd name="T0" fmla="*/ 2147483646 w 216"/>
                <a:gd name="T1" fmla="*/ 2147483646 h 144"/>
                <a:gd name="T2" fmla="*/ 2147483646 w 216"/>
                <a:gd name="T3" fmla="*/ 2147483646 h 144"/>
                <a:gd name="T4" fmla="*/ 2147483646 w 216"/>
                <a:gd name="T5" fmla="*/ 2147483646 h 144"/>
                <a:gd name="T6" fmla="*/ 2147483646 w 216"/>
                <a:gd name="T7" fmla="*/ 2147483646 h 144"/>
                <a:gd name="T8" fmla="*/ 2147483646 w 216"/>
                <a:gd name="T9" fmla="*/ 2147483646 h 144"/>
                <a:gd name="T10" fmla="*/ 2147483646 w 216"/>
                <a:gd name="T11" fmla="*/ 2147483646 h 144"/>
                <a:gd name="T12" fmla="*/ 2147483646 w 216"/>
                <a:gd name="T13" fmla="*/ 2147483646 h 144"/>
                <a:gd name="T14" fmla="*/ 2147483646 w 216"/>
                <a:gd name="T15" fmla="*/ 2147483646 h 144"/>
                <a:gd name="T16" fmla="*/ 2147483646 w 216"/>
                <a:gd name="T17" fmla="*/ 2147483646 h 144"/>
                <a:gd name="T18" fmla="*/ 2147483646 w 216"/>
                <a:gd name="T19" fmla="*/ 2147483646 h 144"/>
                <a:gd name="T20" fmla="*/ 2147483646 w 216"/>
                <a:gd name="T21" fmla="*/ 2147483646 h 144"/>
                <a:gd name="T22" fmla="*/ 2147483646 w 216"/>
                <a:gd name="T23" fmla="*/ 2147483646 h 144"/>
                <a:gd name="T24" fmla="*/ 2147483646 w 216"/>
                <a:gd name="T25" fmla="*/ 2147483646 h 144"/>
                <a:gd name="T26" fmla="*/ 2147483646 w 216"/>
                <a:gd name="T27" fmla="*/ 2147483646 h 144"/>
                <a:gd name="T28" fmla="*/ 2147483646 w 216"/>
                <a:gd name="T29" fmla="*/ 2147483646 h 144"/>
                <a:gd name="T30" fmla="*/ 2147483646 w 216"/>
                <a:gd name="T31" fmla="*/ 2147483646 h 144"/>
                <a:gd name="T32" fmla="*/ 2147483646 w 216"/>
                <a:gd name="T33" fmla="*/ 2147483646 h 144"/>
                <a:gd name="T34" fmla="*/ 2147483646 w 216"/>
                <a:gd name="T35" fmla="*/ 2147483646 h 144"/>
                <a:gd name="T36" fmla="*/ 2147483646 w 216"/>
                <a:gd name="T37" fmla="*/ 2147483646 h 144"/>
                <a:gd name="T38" fmla="*/ 2147483646 w 216"/>
                <a:gd name="T39" fmla="*/ 2147483646 h 144"/>
                <a:gd name="T40" fmla="*/ 2147483646 w 216"/>
                <a:gd name="T41" fmla="*/ 2147483646 h 144"/>
                <a:gd name="T42" fmla="*/ 2147483646 w 216"/>
                <a:gd name="T43" fmla="*/ 2147483646 h 144"/>
                <a:gd name="T44" fmla="*/ 2147483646 w 216"/>
                <a:gd name="T45" fmla="*/ 2147483646 h 144"/>
                <a:gd name="T46" fmla="*/ 2147483646 w 216"/>
                <a:gd name="T47" fmla="*/ 2147483646 h 144"/>
                <a:gd name="T48" fmla="*/ 2147483646 w 216"/>
                <a:gd name="T49" fmla="*/ 2147483646 h 144"/>
                <a:gd name="T50" fmla="*/ 2147483646 w 216"/>
                <a:gd name="T51" fmla="*/ 2147483646 h 144"/>
                <a:gd name="T52" fmla="*/ 2147483646 w 216"/>
                <a:gd name="T53" fmla="*/ 2147483646 h 144"/>
                <a:gd name="T54" fmla="*/ 2147483646 w 216"/>
                <a:gd name="T55" fmla="*/ 2147483646 h 144"/>
                <a:gd name="T56" fmla="*/ 2147483646 w 216"/>
                <a:gd name="T57" fmla="*/ 2147483646 h 144"/>
                <a:gd name="T58" fmla="*/ 2147483646 w 216"/>
                <a:gd name="T59" fmla="*/ 2147483646 h 144"/>
                <a:gd name="T60" fmla="*/ 2147483646 w 216"/>
                <a:gd name="T61" fmla="*/ 2147483646 h 144"/>
                <a:gd name="T62" fmla="*/ 2147483646 w 216"/>
                <a:gd name="T63" fmla="*/ 2147483646 h 144"/>
                <a:gd name="T64" fmla="*/ 2147483646 w 216"/>
                <a:gd name="T65" fmla="*/ 2147483646 h 144"/>
                <a:gd name="T66" fmla="*/ 2147483646 w 216"/>
                <a:gd name="T67" fmla="*/ 2147483646 h 144"/>
                <a:gd name="T68" fmla="*/ 2147483646 w 216"/>
                <a:gd name="T69" fmla="*/ 2147483646 h 144"/>
                <a:gd name="T70" fmla="*/ 2147483646 w 216"/>
                <a:gd name="T71" fmla="*/ 2147483646 h 144"/>
                <a:gd name="T72" fmla="*/ 2147483646 w 216"/>
                <a:gd name="T73" fmla="*/ 2147483646 h 144"/>
                <a:gd name="T74" fmla="*/ 2147483646 w 216"/>
                <a:gd name="T75" fmla="*/ 2147483646 h 144"/>
                <a:gd name="T76" fmla="*/ 2147483646 w 216"/>
                <a:gd name="T77" fmla="*/ 2147483646 h 144"/>
                <a:gd name="T78" fmla="*/ 2147483646 w 216"/>
                <a:gd name="T79" fmla="*/ 2147483646 h 144"/>
                <a:gd name="T80" fmla="*/ 2147483646 w 216"/>
                <a:gd name="T81" fmla="*/ 2147483646 h 144"/>
                <a:gd name="T82" fmla="*/ 2147483646 w 216"/>
                <a:gd name="T83" fmla="*/ 2147483646 h 144"/>
                <a:gd name="T84" fmla="*/ 2147483646 w 216"/>
                <a:gd name="T85" fmla="*/ 2147483646 h 144"/>
                <a:gd name="T86" fmla="*/ 2147483646 w 216"/>
                <a:gd name="T87" fmla="*/ 2147483646 h 144"/>
                <a:gd name="T88" fmla="*/ 2147483646 w 216"/>
                <a:gd name="T89" fmla="*/ 2147483646 h 144"/>
                <a:gd name="T90" fmla="*/ 2147483646 w 216"/>
                <a:gd name="T91" fmla="*/ 2147483646 h 144"/>
                <a:gd name="T92" fmla="*/ 2147483646 w 216"/>
                <a:gd name="T93" fmla="*/ 2147483646 h 144"/>
                <a:gd name="T94" fmla="*/ 2147483646 w 216"/>
                <a:gd name="T95" fmla="*/ 2147483646 h 144"/>
                <a:gd name="T96" fmla="*/ 2147483646 w 216"/>
                <a:gd name="T97" fmla="*/ 2147483646 h 144"/>
                <a:gd name="T98" fmla="*/ 2147483646 w 216"/>
                <a:gd name="T99" fmla="*/ 2147483646 h 144"/>
                <a:gd name="T100" fmla="*/ 2147483646 w 216"/>
                <a:gd name="T101" fmla="*/ 2147483646 h 144"/>
                <a:gd name="T102" fmla="*/ 2147483646 w 216"/>
                <a:gd name="T103" fmla="*/ 2147483646 h 144"/>
                <a:gd name="T104" fmla="*/ 2147483646 w 216"/>
                <a:gd name="T105" fmla="*/ 2147483646 h 144"/>
                <a:gd name="T106" fmla="*/ 2147483646 w 216"/>
                <a:gd name="T107" fmla="*/ 2147483646 h 14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16" h="144">
                  <a:moveTo>
                    <a:pt x="206" y="54"/>
                  </a:moveTo>
                  <a:cubicBezTo>
                    <a:pt x="206" y="54"/>
                    <a:pt x="206" y="54"/>
                    <a:pt x="206" y="54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6" y="50"/>
                    <a:pt x="194" y="46"/>
                    <a:pt x="192" y="43"/>
                  </a:cubicBezTo>
                  <a:cubicBezTo>
                    <a:pt x="192" y="39"/>
                    <a:pt x="197" y="17"/>
                    <a:pt x="194" y="14"/>
                  </a:cubicBezTo>
                  <a:cubicBezTo>
                    <a:pt x="191" y="13"/>
                    <a:pt x="184" y="17"/>
                    <a:pt x="178" y="21"/>
                  </a:cubicBezTo>
                  <a:cubicBezTo>
                    <a:pt x="179" y="14"/>
                    <a:pt x="180" y="5"/>
                    <a:pt x="178" y="3"/>
                  </a:cubicBezTo>
                  <a:cubicBezTo>
                    <a:pt x="174" y="0"/>
                    <a:pt x="154" y="16"/>
                    <a:pt x="154" y="16"/>
                  </a:cubicBezTo>
                  <a:cubicBezTo>
                    <a:pt x="154" y="17"/>
                    <a:pt x="154" y="17"/>
                    <a:pt x="154" y="17"/>
                  </a:cubicBezTo>
                  <a:cubicBezTo>
                    <a:pt x="143" y="12"/>
                    <a:pt x="129" y="10"/>
                    <a:pt x="115" y="10"/>
                  </a:cubicBezTo>
                  <a:cubicBezTo>
                    <a:pt x="78" y="10"/>
                    <a:pt x="45" y="27"/>
                    <a:pt x="34" y="52"/>
                  </a:cubicBezTo>
                  <a:cubicBezTo>
                    <a:pt x="29" y="50"/>
                    <a:pt x="23" y="48"/>
                    <a:pt x="20" y="42"/>
                  </a:cubicBezTo>
                  <a:cubicBezTo>
                    <a:pt x="26" y="44"/>
                    <a:pt x="34" y="41"/>
                    <a:pt x="36" y="34"/>
                  </a:cubicBezTo>
                  <a:cubicBezTo>
                    <a:pt x="38" y="27"/>
                    <a:pt x="35" y="20"/>
                    <a:pt x="28" y="17"/>
                  </a:cubicBezTo>
                  <a:cubicBezTo>
                    <a:pt x="21" y="15"/>
                    <a:pt x="14" y="18"/>
                    <a:pt x="11" y="25"/>
                  </a:cubicBezTo>
                  <a:cubicBezTo>
                    <a:pt x="11" y="26"/>
                    <a:pt x="11" y="27"/>
                    <a:pt x="10" y="28"/>
                  </a:cubicBezTo>
                  <a:cubicBezTo>
                    <a:pt x="3" y="22"/>
                    <a:pt x="4" y="12"/>
                    <a:pt x="4" y="12"/>
                  </a:cubicBezTo>
                  <a:cubicBezTo>
                    <a:pt x="0" y="25"/>
                    <a:pt x="5" y="32"/>
                    <a:pt x="10" y="37"/>
                  </a:cubicBezTo>
                  <a:cubicBezTo>
                    <a:pt x="10" y="43"/>
                    <a:pt x="15" y="57"/>
                    <a:pt x="29" y="65"/>
                  </a:cubicBezTo>
                  <a:cubicBezTo>
                    <a:pt x="29" y="65"/>
                    <a:pt x="29" y="65"/>
                    <a:pt x="30" y="65"/>
                  </a:cubicBezTo>
                  <a:cubicBezTo>
                    <a:pt x="29" y="68"/>
                    <a:pt x="29" y="70"/>
                    <a:pt x="29" y="72"/>
                  </a:cubicBezTo>
                  <a:cubicBezTo>
                    <a:pt x="29" y="91"/>
                    <a:pt x="41" y="107"/>
                    <a:pt x="59" y="119"/>
                  </a:cubicBezTo>
                  <a:cubicBezTo>
                    <a:pt x="68" y="144"/>
                    <a:pt x="68" y="144"/>
                    <a:pt x="68" y="144"/>
                  </a:cubicBezTo>
                  <a:cubicBezTo>
                    <a:pt x="90" y="144"/>
                    <a:pt x="90" y="144"/>
                    <a:pt x="90" y="144"/>
                  </a:cubicBezTo>
                  <a:cubicBezTo>
                    <a:pt x="93" y="132"/>
                    <a:pt x="93" y="132"/>
                    <a:pt x="93" y="132"/>
                  </a:cubicBezTo>
                  <a:cubicBezTo>
                    <a:pt x="100" y="133"/>
                    <a:pt x="108" y="134"/>
                    <a:pt x="115" y="134"/>
                  </a:cubicBezTo>
                  <a:cubicBezTo>
                    <a:pt x="122" y="134"/>
                    <a:pt x="129" y="133"/>
                    <a:pt x="136" y="132"/>
                  </a:cubicBezTo>
                  <a:cubicBezTo>
                    <a:pt x="140" y="144"/>
                    <a:pt x="140" y="144"/>
                    <a:pt x="140" y="144"/>
                  </a:cubicBezTo>
                  <a:cubicBezTo>
                    <a:pt x="162" y="144"/>
                    <a:pt x="162" y="144"/>
                    <a:pt x="162" y="144"/>
                  </a:cubicBezTo>
                  <a:cubicBezTo>
                    <a:pt x="168" y="121"/>
                    <a:pt x="168" y="121"/>
                    <a:pt x="168" y="121"/>
                  </a:cubicBezTo>
                  <a:cubicBezTo>
                    <a:pt x="168" y="121"/>
                    <a:pt x="168" y="121"/>
                    <a:pt x="168" y="121"/>
                  </a:cubicBezTo>
                  <a:cubicBezTo>
                    <a:pt x="180" y="115"/>
                    <a:pt x="189" y="106"/>
                    <a:pt x="195" y="95"/>
                  </a:cubicBezTo>
                  <a:cubicBezTo>
                    <a:pt x="206" y="95"/>
                    <a:pt x="206" y="95"/>
                    <a:pt x="206" y="95"/>
                  </a:cubicBezTo>
                  <a:cubicBezTo>
                    <a:pt x="206" y="95"/>
                    <a:pt x="206" y="95"/>
                    <a:pt x="206" y="95"/>
                  </a:cubicBezTo>
                  <a:cubicBezTo>
                    <a:pt x="211" y="95"/>
                    <a:pt x="216" y="86"/>
                    <a:pt x="216" y="75"/>
                  </a:cubicBezTo>
                  <a:cubicBezTo>
                    <a:pt x="216" y="63"/>
                    <a:pt x="211" y="54"/>
                    <a:pt x="206" y="54"/>
                  </a:cubicBezTo>
                  <a:close/>
                  <a:moveTo>
                    <a:pt x="17" y="30"/>
                  </a:moveTo>
                  <a:cubicBezTo>
                    <a:pt x="17" y="29"/>
                    <a:pt x="17" y="28"/>
                    <a:pt x="17" y="27"/>
                  </a:cubicBezTo>
                  <a:cubicBezTo>
                    <a:pt x="19" y="24"/>
                    <a:pt x="22" y="22"/>
                    <a:pt x="26" y="23"/>
                  </a:cubicBezTo>
                  <a:cubicBezTo>
                    <a:pt x="29" y="25"/>
                    <a:pt x="31" y="28"/>
                    <a:pt x="30" y="32"/>
                  </a:cubicBezTo>
                  <a:cubicBezTo>
                    <a:pt x="29" y="35"/>
                    <a:pt x="25" y="37"/>
                    <a:pt x="21" y="36"/>
                  </a:cubicBezTo>
                  <a:cubicBezTo>
                    <a:pt x="19" y="35"/>
                    <a:pt x="17" y="33"/>
                    <a:pt x="17" y="30"/>
                  </a:cubicBezTo>
                  <a:close/>
                  <a:moveTo>
                    <a:pt x="134" y="26"/>
                  </a:moveTo>
                  <a:cubicBezTo>
                    <a:pt x="128" y="25"/>
                    <a:pt x="121" y="25"/>
                    <a:pt x="113" y="25"/>
                  </a:cubicBezTo>
                  <a:cubicBezTo>
                    <a:pt x="106" y="25"/>
                    <a:pt x="101" y="26"/>
                    <a:pt x="96" y="27"/>
                  </a:cubicBezTo>
                  <a:cubicBezTo>
                    <a:pt x="94" y="19"/>
                    <a:pt x="94" y="19"/>
                    <a:pt x="94" y="19"/>
                  </a:cubicBezTo>
                  <a:cubicBezTo>
                    <a:pt x="99" y="18"/>
                    <a:pt x="106" y="18"/>
                    <a:pt x="113" y="18"/>
                  </a:cubicBezTo>
                  <a:cubicBezTo>
                    <a:pt x="121" y="18"/>
                    <a:pt x="129" y="18"/>
                    <a:pt x="136" y="19"/>
                  </a:cubicBezTo>
                  <a:lnTo>
                    <a:pt x="134" y="26"/>
                  </a:lnTo>
                  <a:close/>
                  <a:moveTo>
                    <a:pt x="179" y="62"/>
                  </a:moveTo>
                  <a:cubicBezTo>
                    <a:pt x="175" y="62"/>
                    <a:pt x="172" y="59"/>
                    <a:pt x="172" y="56"/>
                  </a:cubicBezTo>
                  <a:cubicBezTo>
                    <a:pt x="172" y="52"/>
                    <a:pt x="175" y="49"/>
                    <a:pt x="179" y="49"/>
                  </a:cubicBezTo>
                  <a:cubicBezTo>
                    <a:pt x="182" y="49"/>
                    <a:pt x="185" y="52"/>
                    <a:pt x="185" y="56"/>
                  </a:cubicBezTo>
                  <a:cubicBezTo>
                    <a:pt x="185" y="59"/>
                    <a:pt x="182" y="62"/>
                    <a:pt x="179" y="6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  <a:ea typeface="ヒラギノ角ゴ Pro W3"/>
              </a:endParaRPr>
            </a:p>
          </p:txBody>
        </p:sp>
      </p:grp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8114309"/>
              </p:ext>
            </p:extLst>
          </p:nvPr>
        </p:nvGraphicFramePr>
        <p:xfrm>
          <a:off x="7086600" y="1828800"/>
          <a:ext cx="1884363" cy="10210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74952"/>
                <a:gridCol w="609411"/>
              </a:tblGrid>
              <a:tr h="594332"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Annual contribution:</a:t>
                      </a:r>
                      <a:endParaRPr lang="en-US" sz="1100" b="1" dirty="0"/>
                    </a:p>
                  </a:txBody>
                  <a:tcPr marL="91412" marR="91412" marT="45706" marB="45706">
                    <a:lnL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$3K</a:t>
                      </a:r>
                      <a:endParaRPr lang="en-US" sz="1100" dirty="0"/>
                    </a:p>
                  </a:txBody>
                  <a:tcPr marL="91412" marR="91412" marT="45706" marB="45706">
                    <a:lnR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26692"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Average rate of return (L funds):</a:t>
                      </a:r>
                      <a:endParaRPr lang="en-US" sz="1100" b="1" dirty="0"/>
                    </a:p>
                  </a:txBody>
                  <a:tcPr marL="91412" marR="91412" marT="45706" marB="45706">
                    <a:lnL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6%</a:t>
                      </a:r>
                      <a:endParaRPr lang="en-US" sz="1100" dirty="0"/>
                    </a:p>
                  </a:txBody>
                  <a:tcPr marL="91412" marR="91412" marT="45706" marB="45706">
                    <a:lnR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4572000" y="1941512"/>
            <a:ext cx="2133600" cy="58477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FontTx/>
              <a:buNone/>
              <a:defRPr sz="1600" b="1">
                <a:latin typeface="Arial" panose="020B0604020202020204" pitchFamily="34" charset="0"/>
                <a:ea typeface="ヒラギノ角ゴ Pro W3" pitchFamily="1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 b="1">
                <a:latin typeface="Arial" panose="020B0604020202020204" pitchFamily="34" charset="0"/>
                <a:ea typeface="ヒラギノ角ゴ Pro W3" pitchFamily="1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 b="1">
                <a:latin typeface="Arial" panose="020B0604020202020204" pitchFamily="34" charset="0"/>
                <a:ea typeface="ヒラギノ角ゴ Pro W3" pitchFamily="1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 b="1">
                <a:latin typeface="Arial" panose="020B0604020202020204" pitchFamily="34" charset="0"/>
                <a:ea typeface="ヒラギノ角ゴ Pro W3" pitchFamily="1" charset="-128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 b="1">
                <a:latin typeface="Arial" panose="020B060402020202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latin typeface="Arial" panose="020B060402020202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latin typeface="Arial" panose="020B060402020202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latin typeface="Arial" panose="020B060402020202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latin typeface="Arial" panose="020B0604020202020204" pitchFamily="34" charset="0"/>
                <a:ea typeface="ヒラギノ角ゴ Pro W3" pitchFamily="1" charset="-128"/>
              </a:defRPr>
            </a:lvl9pPr>
          </a:lstStyle>
          <a:p>
            <a:pPr eaLnBrk="1" fontAlgn="auto" hangingPunct="1"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$251K</a:t>
            </a:r>
          </a:p>
          <a:p>
            <a:pPr eaLnBrk="1" fontAlgn="auto" hangingPunct="1"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Nearly Tripled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33966" y="3429000"/>
            <a:ext cx="190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70C0"/>
                </a:solidFill>
              </a:rPr>
              <a:t>You added $90K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9" name="Right Arrow 8"/>
          <p:cNvSpPr/>
          <p:nvPr/>
        </p:nvSpPr>
        <p:spPr bwMode="auto">
          <a:xfrm>
            <a:off x="3662766" y="3429000"/>
            <a:ext cx="452034" cy="338554"/>
          </a:xfrm>
          <a:prstGeom prst="rightArrow">
            <a:avLst/>
          </a:prstGeom>
          <a:ln>
            <a:solidFill>
              <a:srgbClr val="0070C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6023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286000"/>
            <a:ext cx="8382000" cy="40386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Vinay Gupta</a:t>
            </a:r>
          </a:p>
          <a:p>
            <a:pPr marL="0" indent="0" algn="ctr">
              <a:buNone/>
            </a:pPr>
            <a:r>
              <a:rPr lang="en-US" b="0" dirty="0" smtClean="0"/>
              <a:t>Director, Compensation and Benefits</a:t>
            </a:r>
          </a:p>
          <a:p>
            <a:pPr marL="0" indent="0" algn="ctr">
              <a:buNone/>
            </a:pPr>
            <a:r>
              <a:rPr lang="en-US" b="0" dirty="0"/>
              <a:t>(202) </a:t>
            </a:r>
            <a:r>
              <a:rPr lang="en-US" b="0" dirty="0" smtClean="0"/>
              <a:t>268-5113</a:t>
            </a:r>
          </a:p>
          <a:p>
            <a:pPr marL="0" indent="0" algn="ctr">
              <a:buNone/>
            </a:pPr>
            <a:r>
              <a:rPr lang="en-US" b="0" dirty="0" smtClean="0">
                <a:hlinkClick r:id="rId3"/>
              </a:rPr>
              <a:t>vinay.gupta@usps.gov</a:t>
            </a:r>
            <a:endParaRPr lang="en-US" b="0" dirty="0" smtClean="0"/>
          </a:p>
          <a:p>
            <a:pPr marL="0" indent="0" algn="ctr">
              <a:buNone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E4F8B9-6624-4D9A-9BD5-DAFE22401E3E}" type="slidenum">
              <a:rPr lang="en-US" altLang="en-US" smtClean="0"/>
              <a:pPr>
                <a:defRPr/>
              </a:pPr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42066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1800" dirty="0"/>
              <a:t>Manage Your Expenses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E4F8B9-6624-4D9A-9BD5-DAFE22401E3E}" type="slidenum">
              <a:rPr lang="en-US" altLang="en-US" smtClean="0"/>
              <a:pPr>
                <a:defRPr/>
              </a:pPr>
              <a:t>20</a:t>
            </a:fld>
            <a:endParaRPr lang="en-US" altLang="en-US" dirty="0"/>
          </a:p>
        </p:txBody>
      </p:sp>
      <p:grpSp>
        <p:nvGrpSpPr>
          <p:cNvPr id="8" name="Group 1"/>
          <p:cNvGrpSpPr>
            <a:grpSpLocks/>
          </p:cNvGrpSpPr>
          <p:nvPr/>
        </p:nvGrpSpPr>
        <p:grpSpPr bwMode="auto">
          <a:xfrm>
            <a:off x="381000" y="5539824"/>
            <a:ext cx="8458200" cy="937176"/>
            <a:chOff x="1219200" y="4582959"/>
            <a:chExt cx="7086600" cy="685800"/>
          </a:xfrm>
        </p:grpSpPr>
        <p:sp>
          <p:nvSpPr>
            <p:cNvPr id="9" name="TextBox 20"/>
            <p:cNvSpPr txBox="1">
              <a:spLocks noChangeArrowheads="1"/>
            </p:cNvSpPr>
            <p:nvPr/>
          </p:nvSpPr>
          <p:spPr bwMode="auto">
            <a:xfrm>
              <a:off x="1447800" y="4694481"/>
              <a:ext cx="6858000" cy="427922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0070C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marL="457200">
                <a:spcBef>
                  <a:spcPct val="20000"/>
                </a:spcBef>
                <a:buFont typeface="Wingdings" panose="05000000000000000000" pitchFamily="2" charset="2"/>
                <a:buChar char="§"/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" charset="-128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" charset="-128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" charset="-128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" charset="-128"/>
                </a:defRPr>
              </a:lvl4pPr>
              <a:lvl5pPr marL="20574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" charset="-128"/>
                </a:defRPr>
              </a:lvl9pPr>
            </a:lstStyle>
            <a:p>
              <a:pPr algn="ctr">
                <a:spcBef>
                  <a:spcPts val="1200"/>
                </a:spcBef>
                <a:spcAft>
                  <a:spcPts val="1200"/>
                </a:spcAft>
                <a:buNone/>
              </a:pPr>
              <a:r>
                <a:rPr lang="en-US" dirty="0" smtClean="0"/>
                <a:t>Saving $60 a week</a:t>
              </a:r>
              <a:endParaRPr lang="en-US" dirty="0"/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1219200" y="4582959"/>
              <a:ext cx="685800" cy="6858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>
              <a:spAutoFit/>
            </a:bodyPr>
            <a:lstStyle/>
            <a:p>
              <a:pPr algn="ctr">
                <a:defRPr/>
              </a:pPr>
              <a:endParaRPr lang="en-US" sz="1400" dirty="0">
                <a:solidFill>
                  <a:schemeClr val="tx2"/>
                </a:solidFill>
              </a:endParaRPr>
            </a:p>
          </p:txBody>
        </p:sp>
        <p:sp>
          <p:nvSpPr>
            <p:cNvPr id="11" name="Freeform 150"/>
            <p:cNvSpPr>
              <a:spLocks noChangeAspect="1" noEditPoints="1"/>
            </p:cNvSpPr>
            <p:nvPr/>
          </p:nvSpPr>
          <p:spPr bwMode="auto">
            <a:xfrm>
              <a:off x="1357313" y="4636493"/>
              <a:ext cx="393700" cy="517525"/>
            </a:xfrm>
            <a:custGeom>
              <a:avLst/>
              <a:gdLst>
                <a:gd name="T0" fmla="*/ 2147483646 w 4960"/>
                <a:gd name="T1" fmla="*/ 2147483646 h 6524"/>
                <a:gd name="T2" fmla="*/ 2147483646 w 4960"/>
                <a:gd name="T3" fmla="*/ 2147483646 h 6524"/>
                <a:gd name="T4" fmla="*/ 2147483646 w 4960"/>
                <a:gd name="T5" fmla="*/ 2147483646 h 6524"/>
                <a:gd name="T6" fmla="*/ 2147483646 w 4960"/>
                <a:gd name="T7" fmla="*/ 2147483646 h 6524"/>
                <a:gd name="T8" fmla="*/ 2147483646 w 4960"/>
                <a:gd name="T9" fmla="*/ 2147483646 h 6524"/>
                <a:gd name="T10" fmla="*/ 2147483646 w 4960"/>
                <a:gd name="T11" fmla="*/ 2147483646 h 6524"/>
                <a:gd name="T12" fmla="*/ 2147483646 w 4960"/>
                <a:gd name="T13" fmla="*/ 2147483646 h 6524"/>
                <a:gd name="T14" fmla="*/ 2147483646 w 4960"/>
                <a:gd name="T15" fmla="*/ 2147483646 h 6524"/>
                <a:gd name="T16" fmla="*/ 2147483646 w 4960"/>
                <a:gd name="T17" fmla="*/ 2147483646 h 6524"/>
                <a:gd name="T18" fmla="*/ 2147483646 w 4960"/>
                <a:gd name="T19" fmla="*/ 2147483646 h 6524"/>
                <a:gd name="T20" fmla="*/ 2147483646 w 4960"/>
                <a:gd name="T21" fmla="*/ 2147483646 h 6524"/>
                <a:gd name="T22" fmla="*/ 2147483646 w 4960"/>
                <a:gd name="T23" fmla="*/ 2147483646 h 6524"/>
                <a:gd name="T24" fmla="*/ 2147483646 w 4960"/>
                <a:gd name="T25" fmla="*/ 2147483646 h 6524"/>
                <a:gd name="T26" fmla="*/ 2147483646 w 4960"/>
                <a:gd name="T27" fmla="*/ 2147483646 h 6524"/>
                <a:gd name="T28" fmla="*/ 2147483646 w 4960"/>
                <a:gd name="T29" fmla="*/ 2147483646 h 6524"/>
                <a:gd name="T30" fmla="*/ 2147483646 w 4960"/>
                <a:gd name="T31" fmla="*/ 2147483646 h 6524"/>
                <a:gd name="T32" fmla="*/ 2147483646 w 4960"/>
                <a:gd name="T33" fmla="*/ 2147483646 h 6524"/>
                <a:gd name="T34" fmla="*/ 2147483646 w 4960"/>
                <a:gd name="T35" fmla="*/ 2147483646 h 6524"/>
                <a:gd name="T36" fmla="*/ 2147483646 w 4960"/>
                <a:gd name="T37" fmla="*/ 2147483646 h 6524"/>
                <a:gd name="T38" fmla="*/ 2147483646 w 4960"/>
                <a:gd name="T39" fmla="*/ 2147483646 h 6524"/>
                <a:gd name="T40" fmla="*/ 2147483646 w 4960"/>
                <a:gd name="T41" fmla="*/ 2147483646 h 6524"/>
                <a:gd name="T42" fmla="*/ 2147483646 w 4960"/>
                <a:gd name="T43" fmla="*/ 2147483646 h 6524"/>
                <a:gd name="T44" fmla="*/ 2147483646 w 4960"/>
                <a:gd name="T45" fmla="*/ 2147483646 h 6524"/>
                <a:gd name="T46" fmla="*/ 2147483646 w 4960"/>
                <a:gd name="T47" fmla="*/ 2147483646 h 6524"/>
                <a:gd name="T48" fmla="*/ 2147483646 w 4960"/>
                <a:gd name="T49" fmla="*/ 2147483646 h 6524"/>
                <a:gd name="T50" fmla="*/ 2147483646 w 4960"/>
                <a:gd name="T51" fmla="*/ 2147483646 h 6524"/>
                <a:gd name="T52" fmla="*/ 2147483646 w 4960"/>
                <a:gd name="T53" fmla="*/ 2147483646 h 6524"/>
                <a:gd name="T54" fmla="*/ 2147483646 w 4960"/>
                <a:gd name="T55" fmla="*/ 2147483646 h 6524"/>
                <a:gd name="T56" fmla="*/ 2147483646 w 4960"/>
                <a:gd name="T57" fmla="*/ 2147483646 h 6524"/>
                <a:gd name="T58" fmla="*/ 2147483646 w 4960"/>
                <a:gd name="T59" fmla="*/ 2147483646 h 6524"/>
                <a:gd name="T60" fmla="*/ 2147483646 w 4960"/>
                <a:gd name="T61" fmla="*/ 2147483646 h 6524"/>
                <a:gd name="T62" fmla="*/ 2147483646 w 4960"/>
                <a:gd name="T63" fmla="*/ 2147483646 h 6524"/>
                <a:gd name="T64" fmla="*/ 2147483646 w 4960"/>
                <a:gd name="T65" fmla="*/ 2147483646 h 6524"/>
                <a:gd name="T66" fmla="*/ 2147483646 w 4960"/>
                <a:gd name="T67" fmla="*/ 2147483646 h 6524"/>
                <a:gd name="T68" fmla="*/ 2147483646 w 4960"/>
                <a:gd name="T69" fmla="*/ 2147483646 h 6524"/>
                <a:gd name="T70" fmla="*/ 2147483646 w 4960"/>
                <a:gd name="T71" fmla="*/ 2147483646 h 6524"/>
                <a:gd name="T72" fmla="*/ 2147483646 w 4960"/>
                <a:gd name="T73" fmla="*/ 2147483646 h 6524"/>
                <a:gd name="T74" fmla="*/ 2147483646 w 4960"/>
                <a:gd name="T75" fmla="*/ 2147483646 h 6524"/>
                <a:gd name="T76" fmla="*/ 2147483646 w 4960"/>
                <a:gd name="T77" fmla="*/ 2147483646 h 6524"/>
                <a:gd name="T78" fmla="*/ 2147483646 w 4960"/>
                <a:gd name="T79" fmla="*/ 2147483646 h 6524"/>
                <a:gd name="T80" fmla="*/ 2147483646 w 4960"/>
                <a:gd name="T81" fmla="*/ 2147483646 h 6524"/>
                <a:gd name="T82" fmla="*/ 2147483646 w 4960"/>
                <a:gd name="T83" fmla="*/ 2147483646 h 6524"/>
                <a:gd name="T84" fmla="*/ 2147483646 w 4960"/>
                <a:gd name="T85" fmla="*/ 2147483646 h 6524"/>
                <a:gd name="T86" fmla="*/ 2147483646 w 4960"/>
                <a:gd name="T87" fmla="*/ 2147483646 h 6524"/>
                <a:gd name="T88" fmla="*/ 2147483646 w 4960"/>
                <a:gd name="T89" fmla="*/ 2147483646 h 6524"/>
                <a:gd name="T90" fmla="*/ 2147483646 w 4960"/>
                <a:gd name="T91" fmla="*/ 2147483646 h 6524"/>
                <a:gd name="T92" fmla="*/ 2147483646 w 4960"/>
                <a:gd name="T93" fmla="*/ 2147483646 h 6524"/>
                <a:gd name="T94" fmla="*/ 2147483646 w 4960"/>
                <a:gd name="T95" fmla="*/ 2147483646 h 6524"/>
                <a:gd name="T96" fmla="*/ 2147483646 w 4960"/>
                <a:gd name="T97" fmla="*/ 2147483646 h 6524"/>
                <a:gd name="T98" fmla="*/ 2147483646 w 4960"/>
                <a:gd name="T99" fmla="*/ 2147483646 h 6524"/>
                <a:gd name="T100" fmla="*/ 2147483646 w 4960"/>
                <a:gd name="T101" fmla="*/ 2147483646 h 6524"/>
                <a:gd name="T102" fmla="*/ 2147483646 w 4960"/>
                <a:gd name="T103" fmla="*/ 2147483646 h 6524"/>
                <a:gd name="T104" fmla="*/ 2147483646 w 4960"/>
                <a:gd name="T105" fmla="*/ 2147483646 h 6524"/>
                <a:gd name="T106" fmla="*/ 2147483646 w 4960"/>
                <a:gd name="T107" fmla="*/ 2147483646 h 6524"/>
                <a:gd name="T108" fmla="*/ 2147483646 w 4960"/>
                <a:gd name="T109" fmla="*/ 2147483646 h 6524"/>
                <a:gd name="T110" fmla="*/ 2147483646 w 4960"/>
                <a:gd name="T111" fmla="*/ 2147483646 h 6524"/>
                <a:gd name="T112" fmla="*/ 2147483646 w 4960"/>
                <a:gd name="T113" fmla="*/ 2147483646 h 6524"/>
                <a:gd name="T114" fmla="*/ 2147483646 w 4960"/>
                <a:gd name="T115" fmla="*/ 2147483646 h 652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960" h="6524">
                  <a:moveTo>
                    <a:pt x="2637" y="4587"/>
                  </a:moveTo>
                  <a:lnTo>
                    <a:pt x="2695" y="4614"/>
                  </a:lnTo>
                  <a:lnTo>
                    <a:pt x="2742" y="4642"/>
                  </a:lnTo>
                  <a:lnTo>
                    <a:pt x="2784" y="4666"/>
                  </a:lnTo>
                  <a:lnTo>
                    <a:pt x="2829" y="4696"/>
                  </a:lnTo>
                  <a:lnTo>
                    <a:pt x="2865" y="4731"/>
                  </a:lnTo>
                  <a:lnTo>
                    <a:pt x="2891" y="4767"/>
                  </a:lnTo>
                  <a:lnTo>
                    <a:pt x="2906" y="4808"/>
                  </a:lnTo>
                  <a:lnTo>
                    <a:pt x="2912" y="4852"/>
                  </a:lnTo>
                  <a:lnTo>
                    <a:pt x="2910" y="4892"/>
                  </a:lnTo>
                  <a:lnTo>
                    <a:pt x="2902" y="4927"/>
                  </a:lnTo>
                  <a:lnTo>
                    <a:pt x="2889" y="4957"/>
                  </a:lnTo>
                  <a:lnTo>
                    <a:pt x="2861" y="4996"/>
                  </a:lnTo>
                  <a:lnTo>
                    <a:pt x="2827" y="5030"/>
                  </a:lnTo>
                  <a:lnTo>
                    <a:pt x="2786" y="5056"/>
                  </a:lnTo>
                  <a:lnTo>
                    <a:pt x="2738" y="5078"/>
                  </a:lnTo>
                  <a:lnTo>
                    <a:pt x="2689" y="5091"/>
                  </a:lnTo>
                  <a:lnTo>
                    <a:pt x="2637" y="5103"/>
                  </a:lnTo>
                  <a:lnTo>
                    <a:pt x="2637" y="4587"/>
                  </a:lnTo>
                  <a:close/>
                  <a:moveTo>
                    <a:pt x="2335" y="3524"/>
                  </a:moveTo>
                  <a:lnTo>
                    <a:pt x="2335" y="3981"/>
                  </a:lnTo>
                  <a:lnTo>
                    <a:pt x="2297" y="3965"/>
                  </a:lnTo>
                  <a:lnTo>
                    <a:pt x="2253" y="3944"/>
                  </a:lnTo>
                  <a:lnTo>
                    <a:pt x="2212" y="3920"/>
                  </a:lnTo>
                  <a:lnTo>
                    <a:pt x="2172" y="3894"/>
                  </a:lnTo>
                  <a:lnTo>
                    <a:pt x="2139" y="3863"/>
                  </a:lnTo>
                  <a:lnTo>
                    <a:pt x="2111" y="3827"/>
                  </a:lnTo>
                  <a:lnTo>
                    <a:pt x="2097" y="3801"/>
                  </a:lnTo>
                  <a:lnTo>
                    <a:pt x="2089" y="3773"/>
                  </a:lnTo>
                  <a:lnTo>
                    <a:pt x="2087" y="3742"/>
                  </a:lnTo>
                  <a:lnTo>
                    <a:pt x="2089" y="3710"/>
                  </a:lnTo>
                  <a:lnTo>
                    <a:pt x="2097" y="3680"/>
                  </a:lnTo>
                  <a:lnTo>
                    <a:pt x="2111" y="3655"/>
                  </a:lnTo>
                  <a:lnTo>
                    <a:pt x="2137" y="3619"/>
                  </a:lnTo>
                  <a:lnTo>
                    <a:pt x="2168" y="3589"/>
                  </a:lnTo>
                  <a:lnTo>
                    <a:pt x="2206" y="3566"/>
                  </a:lnTo>
                  <a:lnTo>
                    <a:pt x="2248" y="3548"/>
                  </a:lnTo>
                  <a:lnTo>
                    <a:pt x="2335" y="3524"/>
                  </a:lnTo>
                  <a:close/>
                  <a:moveTo>
                    <a:pt x="2335" y="2913"/>
                  </a:moveTo>
                  <a:lnTo>
                    <a:pt x="2335" y="3144"/>
                  </a:lnTo>
                  <a:lnTo>
                    <a:pt x="2252" y="3158"/>
                  </a:lnTo>
                  <a:lnTo>
                    <a:pt x="2170" y="3180"/>
                  </a:lnTo>
                  <a:lnTo>
                    <a:pt x="2087" y="3208"/>
                  </a:lnTo>
                  <a:lnTo>
                    <a:pt x="2010" y="3243"/>
                  </a:lnTo>
                  <a:lnTo>
                    <a:pt x="1939" y="3287"/>
                  </a:lnTo>
                  <a:lnTo>
                    <a:pt x="1872" y="3336"/>
                  </a:lnTo>
                  <a:lnTo>
                    <a:pt x="1812" y="3392"/>
                  </a:lnTo>
                  <a:lnTo>
                    <a:pt x="1763" y="3455"/>
                  </a:lnTo>
                  <a:lnTo>
                    <a:pt x="1719" y="3526"/>
                  </a:lnTo>
                  <a:lnTo>
                    <a:pt x="1694" y="3584"/>
                  </a:lnTo>
                  <a:lnTo>
                    <a:pt x="1676" y="3645"/>
                  </a:lnTo>
                  <a:lnTo>
                    <a:pt x="1664" y="3710"/>
                  </a:lnTo>
                  <a:lnTo>
                    <a:pt x="1662" y="3779"/>
                  </a:lnTo>
                  <a:lnTo>
                    <a:pt x="1666" y="3859"/>
                  </a:lnTo>
                  <a:lnTo>
                    <a:pt x="1678" y="3934"/>
                  </a:lnTo>
                  <a:lnTo>
                    <a:pt x="1698" y="4001"/>
                  </a:lnTo>
                  <a:lnTo>
                    <a:pt x="1727" y="4064"/>
                  </a:lnTo>
                  <a:lnTo>
                    <a:pt x="1765" y="4122"/>
                  </a:lnTo>
                  <a:lnTo>
                    <a:pt x="1810" y="4175"/>
                  </a:lnTo>
                  <a:lnTo>
                    <a:pt x="1864" y="4221"/>
                  </a:lnTo>
                  <a:lnTo>
                    <a:pt x="1933" y="4270"/>
                  </a:lnTo>
                  <a:lnTo>
                    <a:pt x="2016" y="4320"/>
                  </a:lnTo>
                  <a:lnTo>
                    <a:pt x="2111" y="4369"/>
                  </a:lnTo>
                  <a:lnTo>
                    <a:pt x="2216" y="4419"/>
                  </a:lnTo>
                  <a:lnTo>
                    <a:pt x="2335" y="4468"/>
                  </a:lnTo>
                  <a:lnTo>
                    <a:pt x="2335" y="5091"/>
                  </a:lnTo>
                  <a:lnTo>
                    <a:pt x="2271" y="5072"/>
                  </a:lnTo>
                  <a:lnTo>
                    <a:pt x="2214" y="5046"/>
                  </a:lnTo>
                  <a:lnTo>
                    <a:pt x="2161" y="5016"/>
                  </a:lnTo>
                  <a:lnTo>
                    <a:pt x="2113" y="4981"/>
                  </a:lnTo>
                  <a:lnTo>
                    <a:pt x="2056" y="4925"/>
                  </a:lnTo>
                  <a:lnTo>
                    <a:pt x="2002" y="4862"/>
                  </a:lnTo>
                  <a:lnTo>
                    <a:pt x="1955" y="4789"/>
                  </a:lnTo>
                  <a:lnTo>
                    <a:pt x="1626" y="5070"/>
                  </a:lnTo>
                  <a:lnTo>
                    <a:pt x="1700" y="5159"/>
                  </a:lnTo>
                  <a:lnTo>
                    <a:pt x="1775" y="5236"/>
                  </a:lnTo>
                  <a:lnTo>
                    <a:pt x="1854" y="5301"/>
                  </a:lnTo>
                  <a:lnTo>
                    <a:pt x="1937" y="5357"/>
                  </a:lnTo>
                  <a:lnTo>
                    <a:pt x="2006" y="5392"/>
                  </a:lnTo>
                  <a:lnTo>
                    <a:pt x="2081" y="5422"/>
                  </a:lnTo>
                  <a:lnTo>
                    <a:pt x="2161" y="5448"/>
                  </a:lnTo>
                  <a:lnTo>
                    <a:pt x="2246" y="5465"/>
                  </a:lnTo>
                  <a:lnTo>
                    <a:pt x="2335" y="5479"/>
                  </a:lnTo>
                  <a:lnTo>
                    <a:pt x="2335" y="5863"/>
                  </a:lnTo>
                  <a:lnTo>
                    <a:pt x="2637" y="5863"/>
                  </a:lnTo>
                  <a:lnTo>
                    <a:pt x="2637" y="5481"/>
                  </a:lnTo>
                  <a:lnTo>
                    <a:pt x="2734" y="5469"/>
                  </a:lnTo>
                  <a:lnTo>
                    <a:pt x="2823" y="5452"/>
                  </a:lnTo>
                  <a:lnTo>
                    <a:pt x="2906" y="5426"/>
                  </a:lnTo>
                  <a:lnTo>
                    <a:pt x="2982" y="5396"/>
                  </a:lnTo>
                  <a:lnTo>
                    <a:pt x="3049" y="5360"/>
                  </a:lnTo>
                  <a:lnTo>
                    <a:pt x="3110" y="5319"/>
                  </a:lnTo>
                  <a:lnTo>
                    <a:pt x="3170" y="5264"/>
                  </a:lnTo>
                  <a:lnTo>
                    <a:pt x="3221" y="5204"/>
                  </a:lnTo>
                  <a:lnTo>
                    <a:pt x="3261" y="5137"/>
                  </a:lnTo>
                  <a:lnTo>
                    <a:pt x="3294" y="5064"/>
                  </a:lnTo>
                  <a:lnTo>
                    <a:pt x="3316" y="4985"/>
                  </a:lnTo>
                  <a:lnTo>
                    <a:pt x="3330" y="4897"/>
                  </a:lnTo>
                  <a:lnTo>
                    <a:pt x="3334" y="4804"/>
                  </a:lnTo>
                  <a:lnTo>
                    <a:pt x="3330" y="4719"/>
                  </a:lnTo>
                  <a:lnTo>
                    <a:pt x="3316" y="4640"/>
                  </a:lnTo>
                  <a:lnTo>
                    <a:pt x="3290" y="4567"/>
                  </a:lnTo>
                  <a:lnTo>
                    <a:pt x="3257" y="4500"/>
                  </a:lnTo>
                  <a:lnTo>
                    <a:pt x="3213" y="4438"/>
                  </a:lnTo>
                  <a:lnTo>
                    <a:pt x="3162" y="4383"/>
                  </a:lnTo>
                  <a:lnTo>
                    <a:pt x="3098" y="4332"/>
                  </a:lnTo>
                  <a:lnTo>
                    <a:pt x="2991" y="4262"/>
                  </a:lnTo>
                  <a:lnTo>
                    <a:pt x="2879" y="4201"/>
                  </a:lnTo>
                  <a:lnTo>
                    <a:pt x="2762" y="4144"/>
                  </a:lnTo>
                  <a:lnTo>
                    <a:pt x="2637" y="4096"/>
                  </a:lnTo>
                  <a:lnTo>
                    <a:pt x="2637" y="3532"/>
                  </a:lnTo>
                  <a:lnTo>
                    <a:pt x="2691" y="3546"/>
                  </a:lnTo>
                  <a:lnTo>
                    <a:pt x="2742" y="3568"/>
                  </a:lnTo>
                  <a:lnTo>
                    <a:pt x="2792" y="3595"/>
                  </a:lnTo>
                  <a:lnTo>
                    <a:pt x="2837" y="3629"/>
                  </a:lnTo>
                  <a:lnTo>
                    <a:pt x="2922" y="3702"/>
                  </a:lnTo>
                  <a:lnTo>
                    <a:pt x="3003" y="3777"/>
                  </a:lnTo>
                  <a:lnTo>
                    <a:pt x="3300" y="3487"/>
                  </a:lnTo>
                  <a:lnTo>
                    <a:pt x="3245" y="3437"/>
                  </a:lnTo>
                  <a:lnTo>
                    <a:pt x="3193" y="3392"/>
                  </a:lnTo>
                  <a:lnTo>
                    <a:pt x="3144" y="3348"/>
                  </a:lnTo>
                  <a:lnTo>
                    <a:pt x="3073" y="3293"/>
                  </a:lnTo>
                  <a:lnTo>
                    <a:pt x="2997" y="3245"/>
                  </a:lnTo>
                  <a:lnTo>
                    <a:pt x="2918" y="3208"/>
                  </a:lnTo>
                  <a:lnTo>
                    <a:pt x="2837" y="3178"/>
                  </a:lnTo>
                  <a:lnTo>
                    <a:pt x="2776" y="3162"/>
                  </a:lnTo>
                  <a:lnTo>
                    <a:pt x="2711" y="3150"/>
                  </a:lnTo>
                  <a:lnTo>
                    <a:pt x="2637" y="3140"/>
                  </a:lnTo>
                  <a:lnTo>
                    <a:pt x="2637" y="2913"/>
                  </a:lnTo>
                  <a:lnTo>
                    <a:pt x="2335" y="2913"/>
                  </a:lnTo>
                  <a:close/>
                  <a:moveTo>
                    <a:pt x="1173" y="2331"/>
                  </a:moveTo>
                  <a:lnTo>
                    <a:pt x="1207" y="2337"/>
                  </a:lnTo>
                  <a:lnTo>
                    <a:pt x="1242" y="2339"/>
                  </a:lnTo>
                  <a:lnTo>
                    <a:pt x="3718" y="2339"/>
                  </a:lnTo>
                  <a:lnTo>
                    <a:pt x="3753" y="2337"/>
                  </a:lnTo>
                  <a:lnTo>
                    <a:pt x="3789" y="2331"/>
                  </a:lnTo>
                  <a:lnTo>
                    <a:pt x="3911" y="2452"/>
                  </a:lnTo>
                  <a:lnTo>
                    <a:pt x="4030" y="2576"/>
                  </a:lnTo>
                  <a:lnTo>
                    <a:pt x="4147" y="2707"/>
                  </a:lnTo>
                  <a:lnTo>
                    <a:pt x="4260" y="2843"/>
                  </a:lnTo>
                  <a:lnTo>
                    <a:pt x="4366" y="2984"/>
                  </a:lnTo>
                  <a:lnTo>
                    <a:pt x="4467" y="3128"/>
                  </a:lnTo>
                  <a:lnTo>
                    <a:pt x="4562" y="3277"/>
                  </a:lnTo>
                  <a:lnTo>
                    <a:pt x="4647" y="3429"/>
                  </a:lnTo>
                  <a:lnTo>
                    <a:pt x="4727" y="3584"/>
                  </a:lnTo>
                  <a:lnTo>
                    <a:pt x="4794" y="3740"/>
                  </a:lnTo>
                  <a:lnTo>
                    <a:pt x="4851" y="3898"/>
                  </a:lnTo>
                  <a:lnTo>
                    <a:pt x="4897" y="4056"/>
                  </a:lnTo>
                  <a:lnTo>
                    <a:pt x="4932" y="4217"/>
                  </a:lnTo>
                  <a:lnTo>
                    <a:pt x="4952" y="4377"/>
                  </a:lnTo>
                  <a:lnTo>
                    <a:pt x="4960" y="4537"/>
                  </a:lnTo>
                  <a:lnTo>
                    <a:pt x="4956" y="4674"/>
                  </a:lnTo>
                  <a:lnTo>
                    <a:pt x="4940" y="4804"/>
                  </a:lnTo>
                  <a:lnTo>
                    <a:pt x="4916" y="4929"/>
                  </a:lnTo>
                  <a:lnTo>
                    <a:pt x="4885" y="5050"/>
                  </a:lnTo>
                  <a:lnTo>
                    <a:pt x="4845" y="5163"/>
                  </a:lnTo>
                  <a:lnTo>
                    <a:pt x="4798" y="5271"/>
                  </a:lnTo>
                  <a:lnTo>
                    <a:pt x="4742" y="5376"/>
                  </a:lnTo>
                  <a:lnTo>
                    <a:pt x="4681" y="5475"/>
                  </a:lnTo>
                  <a:lnTo>
                    <a:pt x="4614" y="5568"/>
                  </a:lnTo>
                  <a:lnTo>
                    <a:pt x="4541" y="5657"/>
                  </a:lnTo>
                  <a:lnTo>
                    <a:pt x="4463" y="5740"/>
                  </a:lnTo>
                  <a:lnTo>
                    <a:pt x="4380" y="5820"/>
                  </a:lnTo>
                  <a:lnTo>
                    <a:pt x="4293" y="5893"/>
                  </a:lnTo>
                  <a:lnTo>
                    <a:pt x="4202" y="5962"/>
                  </a:lnTo>
                  <a:lnTo>
                    <a:pt x="4109" y="6027"/>
                  </a:lnTo>
                  <a:lnTo>
                    <a:pt x="4012" y="6089"/>
                  </a:lnTo>
                  <a:lnTo>
                    <a:pt x="3913" y="6144"/>
                  </a:lnTo>
                  <a:lnTo>
                    <a:pt x="3813" y="6196"/>
                  </a:lnTo>
                  <a:lnTo>
                    <a:pt x="3710" y="6243"/>
                  </a:lnTo>
                  <a:lnTo>
                    <a:pt x="3607" y="6287"/>
                  </a:lnTo>
                  <a:lnTo>
                    <a:pt x="3504" y="6326"/>
                  </a:lnTo>
                  <a:lnTo>
                    <a:pt x="3399" y="6362"/>
                  </a:lnTo>
                  <a:lnTo>
                    <a:pt x="3296" y="6395"/>
                  </a:lnTo>
                  <a:lnTo>
                    <a:pt x="3195" y="6423"/>
                  </a:lnTo>
                  <a:lnTo>
                    <a:pt x="3096" y="6447"/>
                  </a:lnTo>
                  <a:lnTo>
                    <a:pt x="2997" y="6469"/>
                  </a:lnTo>
                  <a:lnTo>
                    <a:pt x="2902" y="6486"/>
                  </a:lnTo>
                  <a:lnTo>
                    <a:pt x="2809" y="6500"/>
                  </a:lnTo>
                  <a:lnTo>
                    <a:pt x="2720" y="6510"/>
                  </a:lnTo>
                  <a:lnTo>
                    <a:pt x="2635" y="6518"/>
                  </a:lnTo>
                  <a:lnTo>
                    <a:pt x="2556" y="6522"/>
                  </a:lnTo>
                  <a:lnTo>
                    <a:pt x="2479" y="6524"/>
                  </a:lnTo>
                  <a:lnTo>
                    <a:pt x="2402" y="6522"/>
                  </a:lnTo>
                  <a:lnTo>
                    <a:pt x="2319" y="6518"/>
                  </a:lnTo>
                  <a:lnTo>
                    <a:pt x="2232" y="6510"/>
                  </a:lnTo>
                  <a:lnTo>
                    <a:pt x="2141" y="6500"/>
                  </a:lnTo>
                  <a:lnTo>
                    <a:pt x="2048" y="6486"/>
                  </a:lnTo>
                  <a:lnTo>
                    <a:pt x="1951" y="6469"/>
                  </a:lnTo>
                  <a:lnTo>
                    <a:pt x="1852" y="6449"/>
                  </a:lnTo>
                  <a:lnTo>
                    <a:pt x="1751" y="6425"/>
                  </a:lnTo>
                  <a:lnTo>
                    <a:pt x="1650" y="6397"/>
                  </a:lnTo>
                  <a:lnTo>
                    <a:pt x="1547" y="6366"/>
                  </a:lnTo>
                  <a:lnTo>
                    <a:pt x="1444" y="6330"/>
                  </a:lnTo>
                  <a:lnTo>
                    <a:pt x="1339" y="6291"/>
                  </a:lnTo>
                  <a:lnTo>
                    <a:pt x="1237" y="6249"/>
                  </a:lnTo>
                  <a:lnTo>
                    <a:pt x="1136" y="6201"/>
                  </a:lnTo>
                  <a:lnTo>
                    <a:pt x="1035" y="6150"/>
                  </a:lnTo>
                  <a:lnTo>
                    <a:pt x="938" y="6093"/>
                  </a:lnTo>
                  <a:lnTo>
                    <a:pt x="841" y="6033"/>
                  </a:lnTo>
                  <a:lnTo>
                    <a:pt x="748" y="5968"/>
                  </a:lnTo>
                  <a:lnTo>
                    <a:pt x="659" y="5899"/>
                  </a:lnTo>
                  <a:lnTo>
                    <a:pt x="572" y="5825"/>
                  </a:lnTo>
                  <a:lnTo>
                    <a:pt x="491" y="5746"/>
                  </a:lnTo>
                  <a:lnTo>
                    <a:pt x="414" y="5663"/>
                  </a:lnTo>
                  <a:lnTo>
                    <a:pt x="340" y="5574"/>
                  </a:lnTo>
                  <a:lnTo>
                    <a:pt x="275" y="5481"/>
                  </a:lnTo>
                  <a:lnTo>
                    <a:pt x="214" y="5382"/>
                  </a:lnTo>
                  <a:lnTo>
                    <a:pt x="160" y="5277"/>
                  </a:lnTo>
                  <a:lnTo>
                    <a:pt x="113" y="5169"/>
                  </a:lnTo>
                  <a:lnTo>
                    <a:pt x="73" y="5054"/>
                  </a:lnTo>
                  <a:lnTo>
                    <a:pt x="44" y="4933"/>
                  </a:lnTo>
                  <a:lnTo>
                    <a:pt x="20" y="4806"/>
                  </a:lnTo>
                  <a:lnTo>
                    <a:pt x="6" y="4674"/>
                  </a:lnTo>
                  <a:lnTo>
                    <a:pt x="0" y="4537"/>
                  </a:lnTo>
                  <a:lnTo>
                    <a:pt x="8" y="4377"/>
                  </a:lnTo>
                  <a:lnTo>
                    <a:pt x="30" y="4217"/>
                  </a:lnTo>
                  <a:lnTo>
                    <a:pt x="63" y="4056"/>
                  </a:lnTo>
                  <a:lnTo>
                    <a:pt x="109" y="3898"/>
                  </a:lnTo>
                  <a:lnTo>
                    <a:pt x="166" y="3740"/>
                  </a:lnTo>
                  <a:lnTo>
                    <a:pt x="235" y="3584"/>
                  </a:lnTo>
                  <a:lnTo>
                    <a:pt x="313" y="3429"/>
                  </a:lnTo>
                  <a:lnTo>
                    <a:pt x="400" y="3277"/>
                  </a:lnTo>
                  <a:lnTo>
                    <a:pt x="493" y="3128"/>
                  </a:lnTo>
                  <a:lnTo>
                    <a:pt x="594" y="2984"/>
                  </a:lnTo>
                  <a:lnTo>
                    <a:pt x="700" y="2843"/>
                  </a:lnTo>
                  <a:lnTo>
                    <a:pt x="813" y="2707"/>
                  </a:lnTo>
                  <a:lnTo>
                    <a:pt x="930" y="2576"/>
                  </a:lnTo>
                  <a:lnTo>
                    <a:pt x="1051" y="2452"/>
                  </a:lnTo>
                  <a:lnTo>
                    <a:pt x="1173" y="2331"/>
                  </a:lnTo>
                  <a:close/>
                  <a:moveTo>
                    <a:pt x="1242" y="1721"/>
                  </a:moveTo>
                  <a:lnTo>
                    <a:pt x="3718" y="1721"/>
                  </a:lnTo>
                  <a:lnTo>
                    <a:pt x="3767" y="1727"/>
                  </a:lnTo>
                  <a:lnTo>
                    <a:pt x="3813" y="1743"/>
                  </a:lnTo>
                  <a:lnTo>
                    <a:pt x="3854" y="1769"/>
                  </a:lnTo>
                  <a:lnTo>
                    <a:pt x="3888" y="1803"/>
                  </a:lnTo>
                  <a:lnTo>
                    <a:pt x="3913" y="1842"/>
                  </a:lnTo>
                  <a:lnTo>
                    <a:pt x="3929" y="1888"/>
                  </a:lnTo>
                  <a:lnTo>
                    <a:pt x="3935" y="1937"/>
                  </a:lnTo>
                  <a:lnTo>
                    <a:pt x="3929" y="1987"/>
                  </a:lnTo>
                  <a:lnTo>
                    <a:pt x="3913" y="2032"/>
                  </a:lnTo>
                  <a:lnTo>
                    <a:pt x="3888" y="2072"/>
                  </a:lnTo>
                  <a:lnTo>
                    <a:pt x="3854" y="2105"/>
                  </a:lnTo>
                  <a:lnTo>
                    <a:pt x="3813" y="2131"/>
                  </a:lnTo>
                  <a:lnTo>
                    <a:pt x="3767" y="2147"/>
                  </a:lnTo>
                  <a:lnTo>
                    <a:pt x="3718" y="2153"/>
                  </a:lnTo>
                  <a:lnTo>
                    <a:pt x="1242" y="2153"/>
                  </a:lnTo>
                  <a:lnTo>
                    <a:pt x="1193" y="2147"/>
                  </a:lnTo>
                  <a:lnTo>
                    <a:pt x="1148" y="2131"/>
                  </a:lnTo>
                  <a:lnTo>
                    <a:pt x="1108" y="2105"/>
                  </a:lnTo>
                  <a:lnTo>
                    <a:pt x="1074" y="2072"/>
                  </a:lnTo>
                  <a:lnTo>
                    <a:pt x="1049" y="2032"/>
                  </a:lnTo>
                  <a:lnTo>
                    <a:pt x="1033" y="1987"/>
                  </a:lnTo>
                  <a:lnTo>
                    <a:pt x="1027" y="1937"/>
                  </a:lnTo>
                  <a:lnTo>
                    <a:pt x="1033" y="1888"/>
                  </a:lnTo>
                  <a:lnTo>
                    <a:pt x="1049" y="1842"/>
                  </a:lnTo>
                  <a:lnTo>
                    <a:pt x="1074" y="1803"/>
                  </a:lnTo>
                  <a:lnTo>
                    <a:pt x="1108" y="1769"/>
                  </a:lnTo>
                  <a:lnTo>
                    <a:pt x="1148" y="1743"/>
                  </a:lnTo>
                  <a:lnTo>
                    <a:pt x="1193" y="1727"/>
                  </a:lnTo>
                  <a:lnTo>
                    <a:pt x="1242" y="1721"/>
                  </a:lnTo>
                  <a:close/>
                  <a:moveTo>
                    <a:pt x="2479" y="0"/>
                  </a:moveTo>
                  <a:lnTo>
                    <a:pt x="2566" y="6"/>
                  </a:lnTo>
                  <a:lnTo>
                    <a:pt x="2649" y="22"/>
                  </a:lnTo>
                  <a:lnTo>
                    <a:pt x="2732" y="47"/>
                  </a:lnTo>
                  <a:lnTo>
                    <a:pt x="2809" y="85"/>
                  </a:lnTo>
                  <a:lnTo>
                    <a:pt x="2887" y="131"/>
                  </a:lnTo>
                  <a:lnTo>
                    <a:pt x="2958" y="188"/>
                  </a:lnTo>
                  <a:lnTo>
                    <a:pt x="3027" y="251"/>
                  </a:lnTo>
                  <a:lnTo>
                    <a:pt x="3090" y="324"/>
                  </a:lnTo>
                  <a:lnTo>
                    <a:pt x="3156" y="281"/>
                  </a:lnTo>
                  <a:lnTo>
                    <a:pt x="3225" y="245"/>
                  </a:lnTo>
                  <a:lnTo>
                    <a:pt x="3298" y="216"/>
                  </a:lnTo>
                  <a:lnTo>
                    <a:pt x="3377" y="194"/>
                  </a:lnTo>
                  <a:lnTo>
                    <a:pt x="3460" y="180"/>
                  </a:lnTo>
                  <a:lnTo>
                    <a:pt x="3547" y="172"/>
                  </a:lnTo>
                  <a:lnTo>
                    <a:pt x="3625" y="172"/>
                  </a:lnTo>
                  <a:lnTo>
                    <a:pt x="3696" y="178"/>
                  </a:lnTo>
                  <a:lnTo>
                    <a:pt x="3759" y="190"/>
                  </a:lnTo>
                  <a:lnTo>
                    <a:pt x="3816" y="206"/>
                  </a:lnTo>
                  <a:lnTo>
                    <a:pt x="3868" y="226"/>
                  </a:lnTo>
                  <a:lnTo>
                    <a:pt x="3913" y="251"/>
                  </a:lnTo>
                  <a:lnTo>
                    <a:pt x="3953" y="277"/>
                  </a:lnTo>
                  <a:lnTo>
                    <a:pt x="3989" y="307"/>
                  </a:lnTo>
                  <a:lnTo>
                    <a:pt x="4018" y="338"/>
                  </a:lnTo>
                  <a:lnTo>
                    <a:pt x="4044" y="370"/>
                  </a:lnTo>
                  <a:lnTo>
                    <a:pt x="4066" y="402"/>
                  </a:lnTo>
                  <a:lnTo>
                    <a:pt x="4084" y="433"/>
                  </a:lnTo>
                  <a:lnTo>
                    <a:pt x="4097" y="463"/>
                  </a:lnTo>
                  <a:lnTo>
                    <a:pt x="4109" y="491"/>
                  </a:lnTo>
                  <a:lnTo>
                    <a:pt x="4117" y="516"/>
                  </a:lnTo>
                  <a:lnTo>
                    <a:pt x="4123" y="540"/>
                  </a:lnTo>
                  <a:lnTo>
                    <a:pt x="4127" y="558"/>
                  </a:lnTo>
                  <a:lnTo>
                    <a:pt x="4137" y="637"/>
                  </a:lnTo>
                  <a:lnTo>
                    <a:pt x="4137" y="720"/>
                  </a:lnTo>
                  <a:lnTo>
                    <a:pt x="4127" y="807"/>
                  </a:lnTo>
                  <a:lnTo>
                    <a:pt x="4107" y="896"/>
                  </a:lnTo>
                  <a:lnTo>
                    <a:pt x="4078" y="987"/>
                  </a:lnTo>
                  <a:lnTo>
                    <a:pt x="4040" y="1080"/>
                  </a:lnTo>
                  <a:lnTo>
                    <a:pt x="3995" y="1173"/>
                  </a:lnTo>
                  <a:lnTo>
                    <a:pt x="3941" y="1264"/>
                  </a:lnTo>
                  <a:lnTo>
                    <a:pt x="3880" y="1357"/>
                  </a:lnTo>
                  <a:lnTo>
                    <a:pt x="3813" y="1448"/>
                  </a:lnTo>
                  <a:lnTo>
                    <a:pt x="3741" y="1537"/>
                  </a:lnTo>
                  <a:lnTo>
                    <a:pt x="3729" y="1535"/>
                  </a:lnTo>
                  <a:lnTo>
                    <a:pt x="3718" y="1535"/>
                  </a:lnTo>
                  <a:lnTo>
                    <a:pt x="1242" y="1535"/>
                  </a:lnTo>
                  <a:lnTo>
                    <a:pt x="1211" y="1537"/>
                  </a:lnTo>
                  <a:lnTo>
                    <a:pt x="1140" y="1456"/>
                  </a:lnTo>
                  <a:lnTo>
                    <a:pt x="1074" y="1371"/>
                  </a:lnTo>
                  <a:lnTo>
                    <a:pt x="1015" y="1288"/>
                  </a:lnTo>
                  <a:lnTo>
                    <a:pt x="964" y="1203"/>
                  </a:lnTo>
                  <a:lnTo>
                    <a:pt x="916" y="1118"/>
                  </a:lnTo>
                  <a:lnTo>
                    <a:pt x="878" y="1033"/>
                  </a:lnTo>
                  <a:lnTo>
                    <a:pt x="847" y="948"/>
                  </a:lnTo>
                  <a:lnTo>
                    <a:pt x="823" y="865"/>
                  </a:lnTo>
                  <a:lnTo>
                    <a:pt x="807" y="784"/>
                  </a:lnTo>
                  <a:lnTo>
                    <a:pt x="799" y="706"/>
                  </a:lnTo>
                  <a:lnTo>
                    <a:pt x="801" y="629"/>
                  </a:lnTo>
                  <a:lnTo>
                    <a:pt x="813" y="556"/>
                  </a:lnTo>
                  <a:lnTo>
                    <a:pt x="817" y="538"/>
                  </a:lnTo>
                  <a:lnTo>
                    <a:pt x="825" y="514"/>
                  </a:lnTo>
                  <a:lnTo>
                    <a:pt x="835" y="489"/>
                  </a:lnTo>
                  <a:lnTo>
                    <a:pt x="847" y="461"/>
                  </a:lnTo>
                  <a:lnTo>
                    <a:pt x="861" y="431"/>
                  </a:lnTo>
                  <a:lnTo>
                    <a:pt x="880" y="400"/>
                  </a:lnTo>
                  <a:lnTo>
                    <a:pt x="902" y="368"/>
                  </a:lnTo>
                  <a:lnTo>
                    <a:pt x="928" y="336"/>
                  </a:lnTo>
                  <a:lnTo>
                    <a:pt x="960" y="307"/>
                  </a:lnTo>
                  <a:lnTo>
                    <a:pt x="995" y="277"/>
                  </a:lnTo>
                  <a:lnTo>
                    <a:pt x="1037" y="249"/>
                  </a:lnTo>
                  <a:lnTo>
                    <a:pt x="1084" y="226"/>
                  </a:lnTo>
                  <a:lnTo>
                    <a:pt x="1136" y="206"/>
                  </a:lnTo>
                  <a:lnTo>
                    <a:pt x="1195" y="190"/>
                  </a:lnTo>
                  <a:lnTo>
                    <a:pt x="1260" y="178"/>
                  </a:lnTo>
                  <a:lnTo>
                    <a:pt x="1334" y="172"/>
                  </a:lnTo>
                  <a:lnTo>
                    <a:pt x="1413" y="172"/>
                  </a:lnTo>
                  <a:lnTo>
                    <a:pt x="1502" y="180"/>
                  </a:lnTo>
                  <a:lnTo>
                    <a:pt x="1583" y="194"/>
                  </a:lnTo>
                  <a:lnTo>
                    <a:pt x="1662" y="216"/>
                  </a:lnTo>
                  <a:lnTo>
                    <a:pt x="1735" y="245"/>
                  </a:lnTo>
                  <a:lnTo>
                    <a:pt x="1804" y="281"/>
                  </a:lnTo>
                  <a:lnTo>
                    <a:pt x="1870" y="324"/>
                  </a:lnTo>
                  <a:lnTo>
                    <a:pt x="1933" y="251"/>
                  </a:lnTo>
                  <a:lnTo>
                    <a:pt x="2002" y="186"/>
                  </a:lnTo>
                  <a:lnTo>
                    <a:pt x="2073" y="131"/>
                  </a:lnTo>
                  <a:lnTo>
                    <a:pt x="2149" y="85"/>
                  </a:lnTo>
                  <a:lnTo>
                    <a:pt x="2228" y="47"/>
                  </a:lnTo>
                  <a:lnTo>
                    <a:pt x="2309" y="22"/>
                  </a:lnTo>
                  <a:lnTo>
                    <a:pt x="2394" y="4"/>
                  </a:lnTo>
                  <a:lnTo>
                    <a:pt x="247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359643259"/>
              </p:ext>
            </p:extLst>
          </p:nvPr>
        </p:nvGraphicFramePr>
        <p:xfrm>
          <a:off x="381000" y="1524000"/>
          <a:ext cx="8229599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9927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800" dirty="0" smtClean="0"/>
              <a:t>TSP Investment Choices</a:t>
            </a:r>
          </a:p>
        </p:txBody>
      </p:sp>
      <p:sp>
        <p:nvSpPr>
          <p:cNvPr id="7579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05B197B-B881-451E-9750-CF73D8EEE231}" type="slidenum">
              <a:rPr lang="en-US" altLang="en-US" sz="1000" smtClean="0">
                <a:solidFill>
                  <a:srgbClr val="989A99"/>
                </a:solidFill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en-US" altLang="en-US" sz="1000" dirty="0" smtClean="0">
              <a:solidFill>
                <a:srgbClr val="989A99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1485094"/>
              </p:ext>
            </p:extLst>
          </p:nvPr>
        </p:nvGraphicFramePr>
        <p:xfrm>
          <a:off x="228600" y="1295400"/>
          <a:ext cx="89154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18959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800" dirty="0" smtClean="0"/>
              <a:t>FERS: TSP Contributions Value</a:t>
            </a:r>
          </a:p>
        </p:txBody>
      </p:sp>
      <p:graphicFrame>
        <p:nvGraphicFramePr>
          <p:cNvPr id="2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2925502"/>
              </p:ext>
            </p:extLst>
          </p:nvPr>
        </p:nvGraphicFramePr>
        <p:xfrm>
          <a:off x="482600" y="1373188"/>
          <a:ext cx="7772400" cy="5375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9876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629400" y="6684963"/>
            <a:ext cx="2438400" cy="228600"/>
          </a:xfrm>
          <a:noFill/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D56C91D-9517-47A3-A138-9E5FF1E5F828}" type="slidenum">
              <a:rPr lang="en-US" altLang="en-US" sz="1000" smtClean="0">
                <a:solidFill>
                  <a:srgbClr val="989A99"/>
                </a:solidFill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en-US" altLang="en-US" sz="1000" smtClean="0">
              <a:solidFill>
                <a:srgbClr val="989A99"/>
              </a:solidFill>
            </a:endParaRPr>
          </a:p>
        </p:txBody>
      </p:sp>
      <p:sp>
        <p:nvSpPr>
          <p:cNvPr id="79879" name="TextBox 1"/>
          <p:cNvSpPr txBox="1">
            <a:spLocks noChangeArrowheads="1"/>
          </p:cNvSpPr>
          <p:nvPr/>
        </p:nvSpPr>
        <p:spPr bwMode="auto">
          <a:xfrm>
            <a:off x="3068638" y="884238"/>
            <a:ext cx="3235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30 Years of Service</a:t>
            </a:r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3340100" y="6511925"/>
            <a:ext cx="32353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350" dirty="0" smtClean="0">
                <a:solidFill>
                  <a:srgbClr val="7F7F7F"/>
                </a:solidFill>
              </a:rPr>
              <a:t>Contribution</a:t>
            </a: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5379558"/>
              </p:ext>
            </p:extLst>
          </p:nvPr>
        </p:nvGraphicFramePr>
        <p:xfrm>
          <a:off x="7065964" y="882650"/>
          <a:ext cx="2006600" cy="8604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99961"/>
                <a:gridCol w="706639"/>
              </a:tblGrid>
              <a:tr h="258886"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Salary:</a:t>
                      </a:r>
                      <a:endParaRPr lang="en-US" sz="1100" b="1" dirty="0"/>
                    </a:p>
                  </a:txBody>
                  <a:tcPr marL="91383" marR="91383" marT="45623" marB="45623">
                    <a:lnL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$100K</a:t>
                      </a:r>
                      <a:endParaRPr lang="en-US" sz="1100" dirty="0"/>
                    </a:p>
                  </a:txBody>
                  <a:tcPr marL="91383" marR="91383" marT="45623" marB="45623">
                    <a:lnR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601539"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Average rate of return (L funds):</a:t>
                      </a:r>
                      <a:endParaRPr lang="en-US" sz="1100" b="1" dirty="0"/>
                    </a:p>
                  </a:txBody>
                  <a:tcPr marL="91383" marR="91383" marT="45623" marB="45623">
                    <a:lnL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6%</a:t>
                      </a:r>
                      <a:endParaRPr lang="en-US" sz="1100" dirty="0"/>
                    </a:p>
                  </a:txBody>
                  <a:tcPr marL="91383" marR="91383" marT="45623" marB="45623" anchor="ctr">
                    <a:lnR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098" name="Picture 2" descr="C:\Users\QMTBP0\AppData\Local\Microsoft\Windows\Temporary Internet Files\Content.IE5\58M742QP\1638.redrocker.jpg-500x0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281" y="2821269"/>
            <a:ext cx="877705" cy="136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QMTBP0\AppData\Local\Microsoft\Windows\Temporary Internet Files\Content.IE5\PJGA9PV0\travel-globe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425" y="1828800"/>
            <a:ext cx="2166883" cy="1489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67725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800" smtClean="0"/>
              <a:t>CSRS: TSP Contributions Value</a:t>
            </a:r>
          </a:p>
        </p:txBody>
      </p:sp>
      <p:graphicFrame>
        <p:nvGraphicFramePr>
          <p:cNvPr id="2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037887"/>
              </p:ext>
            </p:extLst>
          </p:nvPr>
        </p:nvGraphicFramePr>
        <p:xfrm>
          <a:off x="330200" y="1397000"/>
          <a:ext cx="8178800" cy="53197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192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7879E61-6843-4AA4-9A22-CC78FA935977}" type="slidenum">
              <a:rPr lang="en-US" altLang="en-US" sz="1000" smtClean="0">
                <a:solidFill>
                  <a:srgbClr val="989A99"/>
                </a:solidFill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en-US" altLang="en-US" sz="1000" smtClean="0">
              <a:solidFill>
                <a:srgbClr val="989A99"/>
              </a:solidFill>
            </a:endParaRPr>
          </a:p>
        </p:txBody>
      </p:sp>
      <p:sp>
        <p:nvSpPr>
          <p:cNvPr id="81928" name="TextBox 1"/>
          <p:cNvSpPr txBox="1">
            <a:spLocks noChangeArrowheads="1"/>
          </p:cNvSpPr>
          <p:nvPr/>
        </p:nvSpPr>
        <p:spPr bwMode="auto">
          <a:xfrm>
            <a:off x="3082925" y="939800"/>
            <a:ext cx="3235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30 Years of Service</a:t>
            </a:r>
          </a:p>
        </p:txBody>
      </p:sp>
      <p:sp>
        <p:nvSpPr>
          <p:cNvPr id="70669" name="TextBox 1"/>
          <p:cNvSpPr txBox="1">
            <a:spLocks noChangeArrowheads="1"/>
          </p:cNvSpPr>
          <p:nvPr/>
        </p:nvSpPr>
        <p:spPr bwMode="auto">
          <a:xfrm>
            <a:off x="3187700" y="6477000"/>
            <a:ext cx="32353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350" dirty="0" smtClean="0">
                <a:solidFill>
                  <a:srgbClr val="7F7F7F"/>
                </a:solidFill>
              </a:rPr>
              <a:t>Contribution</a:t>
            </a: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0697126"/>
              </p:ext>
            </p:extLst>
          </p:nvPr>
        </p:nvGraphicFramePr>
        <p:xfrm>
          <a:off x="6934200" y="860425"/>
          <a:ext cx="2146300" cy="86201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11573"/>
                <a:gridCol w="834727"/>
              </a:tblGrid>
              <a:tr h="259116"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Salary:</a:t>
                      </a:r>
                      <a:endParaRPr lang="en-US" sz="1100" b="1" dirty="0"/>
                    </a:p>
                  </a:txBody>
                  <a:tcPr marL="91383" marR="91383" marT="45726" marB="45726">
                    <a:lnL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$100K</a:t>
                      </a:r>
                      <a:endParaRPr lang="en-US" sz="1100" dirty="0"/>
                    </a:p>
                  </a:txBody>
                  <a:tcPr marL="91383" marR="91383" marT="45726" marB="45726">
                    <a:lnR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602897"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Average rate of return (L funds):</a:t>
                      </a:r>
                      <a:endParaRPr lang="en-US" sz="1100" b="1" dirty="0"/>
                    </a:p>
                  </a:txBody>
                  <a:tcPr marL="91383" marR="91383" marT="45726" marB="45726">
                    <a:lnL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6%</a:t>
                      </a:r>
                    </a:p>
                  </a:txBody>
                  <a:tcPr marL="91383" marR="91383" marT="45726" marB="45726" anchor="ctr">
                    <a:lnR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56531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E4F8B9-6624-4D9A-9BD5-DAFE22401E3E}" type="slidenum">
              <a:rPr lang="en-US" altLang="en-US" smtClean="0"/>
              <a:pPr>
                <a:defRPr/>
              </a:pPr>
              <a:t>24</a:t>
            </a:fld>
            <a:endParaRPr lang="en-US" altLang="en-US" dirty="0"/>
          </a:p>
        </p:txBody>
      </p:sp>
      <p:sp>
        <p:nvSpPr>
          <p:cNvPr id="6" name="Rectangle 5"/>
          <p:cNvSpPr/>
          <p:nvPr/>
        </p:nvSpPr>
        <p:spPr bwMode="auto">
          <a:xfrm>
            <a:off x="1295400" y="2819400"/>
            <a:ext cx="1676400" cy="340769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3886200" y="2133600"/>
            <a:ext cx="1676400" cy="4093490"/>
          </a:xfrm>
          <a:prstGeom prst="rect">
            <a:avLst/>
          </a:prstGeom>
          <a:solidFill>
            <a:srgbClr val="00B0F0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6771482" y="3124201"/>
            <a:ext cx="1676400" cy="3102890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95400" y="4126468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chemeClr val="bg1"/>
                </a:solidFill>
              </a:rPr>
              <a:t>$838K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86200" y="4126468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chemeClr val="bg1"/>
                </a:solidFill>
              </a:rPr>
              <a:t>$1.26M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71482" y="4115189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chemeClr val="bg1"/>
                </a:solidFill>
              </a:rPr>
              <a:t>$733K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533400" y="1524000"/>
            <a:ext cx="5715000" cy="5181600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3400" y="1577543"/>
            <a:ext cx="571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Employee Making $100K</a:t>
            </a:r>
            <a:endParaRPr lang="en-US" sz="2000" b="1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800" dirty="0" smtClean="0"/>
              <a:t>FERS: TSP Contribution Matters More than Salary</a:t>
            </a:r>
          </a:p>
        </p:txBody>
      </p:sp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3068638" y="884238"/>
            <a:ext cx="3235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30 Years of Service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60424" y="1956137"/>
            <a:ext cx="1849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Employee Making $125K</a:t>
            </a:r>
            <a:endParaRPr lang="en-US" sz="20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143000" y="6267773"/>
            <a:ext cx="209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/>
              <a:t>5% Contribution</a:t>
            </a:r>
            <a:endParaRPr lang="en-US" sz="18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676650" y="6267773"/>
            <a:ext cx="209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/>
              <a:t>10% Contribution</a:t>
            </a:r>
            <a:endParaRPr lang="en-US" sz="18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561931" y="6227090"/>
            <a:ext cx="209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/>
              <a:t>3% Contribution</a:t>
            </a:r>
            <a:endParaRPr lang="en-US" sz="1800" b="1" dirty="0"/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8503232"/>
              </p:ext>
            </p:extLst>
          </p:nvPr>
        </p:nvGraphicFramePr>
        <p:xfrm>
          <a:off x="7086600" y="882651"/>
          <a:ext cx="1985964" cy="4889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47800"/>
                <a:gridCol w="538164"/>
              </a:tblGrid>
              <a:tr h="488950"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Average rate of return:</a:t>
                      </a:r>
                      <a:endParaRPr lang="en-US" sz="1100" b="1" dirty="0"/>
                    </a:p>
                  </a:txBody>
                  <a:tcPr marL="91383" marR="91383" marT="45623" marB="456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6%</a:t>
                      </a:r>
                      <a:endParaRPr lang="en-US" sz="1100" dirty="0"/>
                    </a:p>
                  </a:txBody>
                  <a:tcPr marL="91383" marR="91383" marT="45623" marB="45623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94767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  <p:bldP spid="18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800" dirty="0" smtClean="0"/>
              <a:t>TSP Withdrawal Options</a:t>
            </a:r>
          </a:p>
        </p:txBody>
      </p:sp>
      <p:sp>
        <p:nvSpPr>
          <p:cNvPr id="86019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382000" cy="5562600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  <a:defRPr/>
            </a:pPr>
            <a:r>
              <a:rPr lang="en-US" altLang="en-US" sz="2400" b="0" dirty="0" smtClean="0"/>
              <a:t>You can:</a:t>
            </a:r>
          </a:p>
          <a:p>
            <a:pPr marL="9144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/>
            </a:pPr>
            <a:endParaRPr lang="en-US" altLang="en-US" sz="2400" b="0" dirty="0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042E6A4-30B7-4B69-AD25-3B6402C5F1DB}" type="slidenum">
              <a:rPr lang="en-US" altLang="en-US" sz="1000" smtClean="0">
                <a:solidFill>
                  <a:srgbClr val="989A99"/>
                </a:solidFill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en-US" altLang="en-US" sz="1000" dirty="0" smtClean="0">
              <a:solidFill>
                <a:srgbClr val="989A99"/>
              </a:solidFill>
            </a:endParaRPr>
          </a:p>
        </p:txBody>
      </p:sp>
      <p:sp>
        <p:nvSpPr>
          <p:cNvPr id="14" name="Round Same Side Corner Rectangle 13"/>
          <p:cNvSpPr/>
          <p:nvPr/>
        </p:nvSpPr>
        <p:spPr bwMode="auto">
          <a:xfrm rot="5400000">
            <a:off x="4107657" y="838995"/>
            <a:ext cx="731837" cy="676592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206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dirty="0"/>
          </a:p>
        </p:txBody>
      </p:sp>
      <p:sp>
        <p:nvSpPr>
          <p:cNvPr id="15" name="Round Same Side Corner Rectangle 14"/>
          <p:cNvSpPr/>
          <p:nvPr/>
        </p:nvSpPr>
        <p:spPr bwMode="auto">
          <a:xfrm rot="5400000">
            <a:off x="4123532" y="1780382"/>
            <a:ext cx="730250" cy="6767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81BC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dirty="0"/>
          </a:p>
        </p:txBody>
      </p:sp>
      <p:sp>
        <p:nvSpPr>
          <p:cNvPr id="16" name="Round Same Side Corner Rectangle 15"/>
          <p:cNvSpPr/>
          <p:nvPr/>
        </p:nvSpPr>
        <p:spPr bwMode="auto">
          <a:xfrm rot="5400000">
            <a:off x="4088607" y="-102393"/>
            <a:ext cx="731838" cy="676592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F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dirty="0"/>
          </a:p>
        </p:txBody>
      </p:sp>
      <p:sp>
        <p:nvSpPr>
          <p:cNvPr id="17" name="Round Same Side Corner Rectangle 16"/>
          <p:cNvSpPr/>
          <p:nvPr/>
        </p:nvSpPr>
        <p:spPr bwMode="auto">
          <a:xfrm rot="5400000">
            <a:off x="4088607" y="-1035843"/>
            <a:ext cx="731838" cy="676592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5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dirty="0"/>
          </a:p>
        </p:txBody>
      </p: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1392238" y="2144714"/>
            <a:ext cx="61960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457200">
              <a:spcBef>
                <a:spcPct val="20000"/>
              </a:spcBef>
              <a:buFont typeface="Wingdings" panose="05000000000000000000" pitchFamily="2" charset="2"/>
              <a:buChar char="§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Leave money invested in TSP funds</a:t>
            </a:r>
          </a:p>
        </p:txBody>
      </p:sp>
      <p:sp>
        <p:nvSpPr>
          <p:cNvPr id="19" name="Rectangle 9"/>
          <p:cNvSpPr>
            <a:spLocks noChangeArrowheads="1"/>
          </p:cNvSpPr>
          <p:nvPr/>
        </p:nvSpPr>
        <p:spPr bwMode="auto">
          <a:xfrm>
            <a:off x="1392238" y="3100389"/>
            <a:ext cx="61960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457200">
              <a:spcBef>
                <a:spcPct val="20000"/>
              </a:spcBef>
              <a:buFont typeface="Wingdings" panose="05000000000000000000" pitchFamily="2" charset="2"/>
              <a:buChar char="§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Take a single lump-sum payment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  <p:sp>
        <p:nvSpPr>
          <p:cNvPr id="20" name="Rectangle 10"/>
          <p:cNvSpPr>
            <a:spLocks noChangeArrowheads="1"/>
          </p:cNvSpPr>
          <p:nvPr/>
        </p:nvSpPr>
        <p:spPr bwMode="auto">
          <a:xfrm>
            <a:off x="1411288" y="4051301"/>
            <a:ext cx="61960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457200">
              <a:spcBef>
                <a:spcPct val="20000"/>
              </a:spcBef>
              <a:buFont typeface="Wingdings" panose="05000000000000000000" pitchFamily="2" charset="2"/>
              <a:buChar char="§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Do equal </a:t>
            </a:r>
            <a:r>
              <a:rPr lang="en-US" altLang="en-US" sz="2400" dirty="0" smtClean="0">
                <a:solidFill>
                  <a:schemeClr val="bg1"/>
                </a:solidFill>
              </a:rPr>
              <a:t>monthly withdrawals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1420813" y="4979989"/>
            <a:ext cx="6197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457200">
              <a:spcBef>
                <a:spcPct val="20000"/>
              </a:spcBef>
              <a:buFont typeface="Wingdings" panose="05000000000000000000" pitchFamily="2" charset="2"/>
              <a:buChar char="§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Buy an annuity</a:t>
            </a:r>
          </a:p>
        </p:txBody>
      </p:sp>
    </p:spTree>
    <p:extLst>
      <p:ext uri="{BB962C8B-B14F-4D97-AF65-F5344CB8AC3E}">
        <p14:creationId xmlns:p14="http://schemas.microsoft.com/office/powerpoint/2010/main" val="27924112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1524000" y="3276600"/>
            <a:ext cx="5943600" cy="5334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3200" kern="1200" dirty="0" smtClean="0">
                <a:solidFill>
                  <a:srgbClr val="0070C0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</a:rPr>
              <a:t>HEALTH INSURANCE</a:t>
            </a:r>
            <a:endParaRPr lang="en-US" altLang="en-US" sz="3200" kern="1200" dirty="0">
              <a:solidFill>
                <a:srgbClr val="0070C0"/>
              </a:solidFill>
              <a:latin typeface="Arial" panose="020B0604020202020204" pitchFamily="34" charset="0"/>
              <a:ea typeface="ヒラギノ角ゴ Pro W3" pitchFamily="1" charset="-128"/>
              <a:cs typeface="+mn-cs"/>
            </a:endParaRP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19B7842-B653-45F4-8F3A-1C720EFDD22F}" type="slidenum">
              <a:rPr lang="en-US" altLang="en-US" sz="1000" smtClean="0">
                <a:solidFill>
                  <a:srgbClr val="989A99"/>
                </a:solidFill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endParaRPr lang="en-US" altLang="en-US" sz="1000" smtClean="0">
              <a:solidFill>
                <a:srgbClr val="989A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5321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800" dirty="0" smtClean="0"/>
              <a:t>FEHB Overview</a:t>
            </a: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A92D982-99AF-4F3D-91EB-1EBA413EFAA1}" type="slidenum">
              <a:rPr lang="en-US" altLang="en-US" sz="1000" smtClean="0">
                <a:solidFill>
                  <a:srgbClr val="989A99"/>
                </a:solidFill>
              </a:rPr>
              <a:pPr>
                <a:spcBef>
                  <a:spcPct val="0"/>
                </a:spcBef>
                <a:buFontTx/>
                <a:buNone/>
              </a:pPr>
              <a:t>27</a:t>
            </a:fld>
            <a:endParaRPr lang="en-US" altLang="en-US" sz="1000" smtClean="0">
              <a:solidFill>
                <a:srgbClr val="989A99"/>
              </a:solidFill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56104069"/>
              </p:ext>
            </p:extLst>
          </p:nvPr>
        </p:nvGraphicFramePr>
        <p:xfrm>
          <a:off x="457200" y="1371600"/>
          <a:ext cx="81534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729399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73282" y="895290"/>
            <a:ext cx="75611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en-US" sz="2000" b="1" dirty="0">
                <a:solidFill>
                  <a:prstClr val="black"/>
                </a:solidFill>
                <a:latin typeface="+mn-lt"/>
              </a:rPr>
              <a:t>Choice of 200+ FEHB plans </a:t>
            </a:r>
            <a:r>
              <a:rPr lang="en-US" altLang="en-US" sz="2000" dirty="0">
                <a:solidFill>
                  <a:prstClr val="black"/>
                </a:solidFill>
                <a:latin typeface="+mn-lt"/>
              </a:rPr>
              <a:t>to help meet health care needs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7926" y="6172200"/>
            <a:ext cx="852747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1" dirty="0">
                <a:solidFill>
                  <a:prstClr val="black"/>
                </a:solidFill>
              </a:rPr>
              <a:t>Note:  </a:t>
            </a:r>
            <a:r>
              <a:rPr lang="en-US" sz="1300" i="1" dirty="0" smtClean="0">
                <a:solidFill>
                  <a:prstClr val="black"/>
                </a:solidFill>
              </a:rPr>
              <a:t>All </a:t>
            </a:r>
            <a:r>
              <a:rPr lang="en-US" sz="1300" i="1" dirty="0">
                <a:solidFill>
                  <a:prstClr val="black"/>
                </a:solidFill>
              </a:rPr>
              <a:t>plans are different so it’s important to compare individual </a:t>
            </a:r>
            <a:r>
              <a:rPr lang="en-US" sz="1300" i="1" dirty="0" smtClean="0">
                <a:solidFill>
                  <a:prstClr val="black"/>
                </a:solidFill>
              </a:rPr>
              <a:t>plan details in selecting the right plan for you.</a:t>
            </a:r>
            <a:endParaRPr lang="en-US" sz="1300" i="1" dirty="0">
              <a:solidFill>
                <a:prstClr val="black"/>
              </a:solidFill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772690397"/>
              </p:ext>
            </p:extLst>
          </p:nvPr>
        </p:nvGraphicFramePr>
        <p:xfrm>
          <a:off x="533400" y="1371600"/>
          <a:ext cx="81534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53200" y="6477000"/>
            <a:ext cx="2438400" cy="228600"/>
          </a:xfrm>
          <a:noFill/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74C8B82-7D94-4FA4-BB00-DD7E0BBE0631}" type="slidenum">
              <a:rPr lang="en-US" altLang="en-US" sz="1000" smtClean="0">
                <a:solidFill>
                  <a:srgbClr val="989A99"/>
                </a:solidFill>
              </a:rPr>
              <a:pPr>
                <a:spcBef>
                  <a:spcPct val="0"/>
                </a:spcBef>
                <a:buFontTx/>
                <a:buNone/>
              </a:pPr>
              <a:t>28</a:t>
            </a:fld>
            <a:endParaRPr lang="en-US" altLang="en-US" sz="1000" smtClean="0">
              <a:solidFill>
                <a:srgbClr val="989A99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895600" y="76200"/>
            <a:ext cx="5943600" cy="533400"/>
          </a:xfrm>
        </p:spPr>
        <p:txBody>
          <a:bodyPr/>
          <a:lstStyle/>
          <a:p>
            <a:pPr eaLnBrk="1" hangingPunct="1"/>
            <a:r>
              <a:rPr lang="en-US" altLang="en-US" sz="1800" dirty="0" smtClean="0"/>
              <a:t>Health Plan Options</a:t>
            </a:r>
          </a:p>
        </p:txBody>
      </p:sp>
    </p:spTree>
    <p:extLst>
      <p:ext uri="{BB962C8B-B14F-4D97-AF65-F5344CB8AC3E}">
        <p14:creationId xmlns:p14="http://schemas.microsoft.com/office/powerpoint/2010/main" val="3915239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 smtClean="0"/>
              <a:t>Why Don’t People Change?</a:t>
            </a:r>
            <a:endParaRPr lang="en-US" sz="18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1936070"/>
              </p:ext>
            </p:extLst>
          </p:nvPr>
        </p:nvGraphicFramePr>
        <p:xfrm>
          <a:off x="457200" y="1371600"/>
          <a:ext cx="80772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E4F8B9-6624-4D9A-9BD5-DAFE22401E3E}" type="slidenum">
              <a:rPr lang="en-US" altLang="en-US" smtClean="0"/>
              <a:pPr>
                <a:defRPr/>
              </a:pPr>
              <a:t>29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51950282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800" dirty="0" smtClean="0"/>
              <a:t>Your Total Compensation</a:t>
            </a:r>
          </a:p>
        </p:txBody>
      </p:sp>
      <p:sp>
        <p:nvSpPr>
          <p:cNvPr id="614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E0FDEFA-E812-4F92-8C40-87A4A5B05936}" type="slidenum">
              <a:rPr lang="en-US" altLang="en-US" sz="1000" smtClean="0">
                <a:solidFill>
                  <a:srgbClr val="989A99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1000" dirty="0" smtClean="0">
              <a:solidFill>
                <a:srgbClr val="989A99"/>
              </a:solidFill>
            </a:endParaRP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600200" y="1219200"/>
            <a:ext cx="6019800" cy="5181600"/>
            <a:chOff x="1254125" y="1397000"/>
            <a:chExt cx="6518276" cy="5340350"/>
          </a:xfrm>
        </p:grpSpPr>
        <p:grpSp>
          <p:nvGrpSpPr>
            <p:cNvPr id="6151" name="Group 3"/>
            <p:cNvGrpSpPr>
              <a:grpSpLocks/>
            </p:cNvGrpSpPr>
            <p:nvPr/>
          </p:nvGrpSpPr>
          <p:grpSpPr bwMode="auto">
            <a:xfrm>
              <a:off x="1254125" y="1397000"/>
              <a:ext cx="6518276" cy="5340350"/>
              <a:chOff x="1489" y="1070"/>
              <a:chExt cx="3261" cy="2590"/>
            </a:xfrm>
          </p:grpSpPr>
          <p:sp>
            <p:nvSpPr>
              <p:cNvPr id="6157" name="Freeform 4"/>
              <p:cNvSpPr>
                <a:spLocks/>
              </p:cNvSpPr>
              <p:nvPr/>
            </p:nvSpPr>
            <p:spPr bwMode="auto">
              <a:xfrm>
                <a:off x="3123" y="1070"/>
                <a:ext cx="1627" cy="1584"/>
              </a:xfrm>
              <a:custGeom>
                <a:avLst/>
                <a:gdLst>
                  <a:gd name="T0" fmla="*/ 0 w 1627"/>
                  <a:gd name="T1" fmla="*/ 0 h 1584"/>
                  <a:gd name="T2" fmla="*/ 1627 w 1627"/>
                  <a:gd name="T3" fmla="*/ 1265 h 1584"/>
                  <a:gd name="T4" fmla="*/ 1480 w 1627"/>
                  <a:gd name="T5" fmla="*/ 1276 h 1584"/>
                  <a:gd name="T6" fmla="*/ 1476 w 1627"/>
                  <a:gd name="T7" fmla="*/ 1304 h 1584"/>
                  <a:gd name="T8" fmla="*/ 1483 w 1627"/>
                  <a:gd name="T9" fmla="*/ 1339 h 1584"/>
                  <a:gd name="T10" fmla="*/ 1494 w 1627"/>
                  <a:gd name="T11" fmla="*/ 1382 h 1584"/>
                  <a:gd name="T12" fmla="*/ 1502 w 1627"/>
                  <a:gd name="T13" fmla="*/ 1423 h 1584"/>
                  <a:gd name="T14" fmla="*/ 1499 w 1627"/>
                  <a:gd name="T15" fmla="*/ 1461 h 1584"/>
                  <a:gd name="T16" fmla="*/ 1487 w 1627"/>
                  <a:gd name="T17" fmla="*/ 1499 h 1584"/>
                  <a:gd name="T18" fmla="*/ 1461 w 1627"/>
                  <a:gd name="T19" fmla="*/ 1530 h 1584"/>
                  <a:gd name="T20" fmla="*/ 1431 w 1627"/>
                  <a:gd name="T21" fmla="*/ 1555 h 1584"/>
                  <a:gd name="T22" fmla="*/ 1394 w 1627"/>
                  <a:gd name="T23" fmla="*/ 1572 h 1584"/>
                  <a:gd name="T24" fmla="*/ 1348 w 1627"/>
                  <a:gd name="T25" fmla="*/ 1582 h 1584"/>
                  <a:gd name="T26" fmla="*/ 1307 w 1627"/>
                  <a:gd name="T27" fmla="*/ 1584 h 1584"/>
                  <a:gd name="T28" fmla="*/ 1271 w 1627"/>
                  <a:gd name="T29" fmla="*/ 1579 h 1584"/>
                  <a:gd name="T30" fmla="*/ 1235 w 1627"/>
                  <a:gd name="T31" fmla="*/ 1568 h 1584"/>
                  <a:gd name="T32" fmla="*/ 1205 w 1627"/>
                  <a:gd name="T33" fmla="*/ 1548 h 1584"/>
                  <a:gd name="T34" fmla="*/ 1177 w 1627"/>
                  <a:gd name="T35" fmla="*/ 1519 h 1584"/>
                  <a:gd name="T36" fmla="*/ 1154 w 1627"/>
                  <a:gd name="T37" fmla="*/ 1486 h 1584"/>
                  <a:gd name="T38" fmla="*/ 1142 w 1627"/>
                  <a:gd name="T39" fmla="*/ 1441 h 1584"/>
                  <a:gd name="T40" fmla="*/ 1147 w 1627"/>
                  <a:gd name="T41" fmla="*/ 1396 h 1584"/>
                  <a:gd name="T42" fmla="*/ 1159 w 1627"/>
                  <a:gd name="T43" fmla="*/ 1351 h 1584"/>
                  <a:gd name="T44" fmla="*/ 1168 w 1627"/>
                  <a:gd name="T45" fmla="*/ 1306 h 1584"/>
                  <a:gd name="T46" fmla="*/ 1167 w 1627"/>
                  <a:gd name="T47" fmla="*/ 1284 h 1584"/>
                  <a:gd name="T48" fmla="*/ 892 w 1627"/>
                  <a:gd name="T49" fmla="*/ 1273 h 1584"/>
                  <a:gd name="T50" fmla="*/ 895 w 1627"/>
                  <a:gd name="T51" fmla="*/ 1198 h 1584"/>
                  <a:gd name="T52" fmla="*/ 889 w 1627"/>
                  <a:gd name="T53" fmla="*/ 1149 h 1584"/>
                  <a:gd name="T54" fmla="*/ 878 w 1627"/>
                  <a:gd name="T55" fmla="*/ 1119 h 1584"/>
                  <a:gd name="T56" fmla="*/ 855 w 1627"/>
                  <a:gd name="T57" fmla="*/ 1095 h 1584"/>
                  <a:gd name="T58" fmla="*/ 824 w 1627"/>
                  <a:gd name="T59" fmla="*/ 1080 h 1584"/>
                  <a:gd name="T60" fmla="*/ 786 w 1627"/>
                  <a:gd name="T61" fmla="*/ 1075 h 1584"/>
                  <a:gd name="T62" fmla="*/ 731 w 1627"/>
                  <a:gd name="T63" fmla="*/ 1078 h 1584"/>
                  <a:gd name="T64" fmla="*/ 679 w 1627"/>
                  <a:gd name="T65" fmla="*/ 1082 h 1584"/>
                  <a:gd name="T66" fmla="*/ 625 w 1627"/>
                  <a:gd name="T67" fmla="*/ 1082 h 1584"/>
                  <a:gd name="T68" fmla="*/ 571 w 1627"/>
                  <a:gd name="T69" fmla="*/ 1073 h 1584"/>
                  <a:gd name="T70" fmla="*/ 530 w 1627"/>
                  <a:gd name="T71" fmla="*/ 1049 h 1584"/>
                  <a:gd name="T72" fmla="*/ 506 w 1627"/>
                  <a:gd name="T73" fmla="*/ 1016 h 1584"/>
                  <a:gd name="T74" fmla="*/ 496 w 1627"/>
                  <a:gd name="T75" fmla="*/ 972 h 1584"/>
                  <a:gd name="T76" fmla="*/ 498 w 1627"/>
                  <a:gd name="T77" fmla="*/ 923 h 1584"/>
                  <a:gd name="T78" fmla="*/ 491 w 1627"/>
                  <a:gd name="T79" fmla="*/ 878 h 1584"/>
                  <a:gd name="T80" fmla="*/ 480 w 1627"/>
                  <a:gd name="T81" fmla="*/ 849 h 1584"/>
                  <a:gd name="T82" fmla="*/ 463 w 1627"/>
                  <a:gd name="T83" fmla="*/ 831 h 1584"/>
                  <a:gd name="T84" fmla="*/ 423 w 1627"/>
                  <a:gd name="T85" fmla="*/ 813 h 1584"/>
                  <a:gd name="T86" fmla="*/ 371 w 1627"/>
                  <a:gd name="T87" fmla="*/ 799 h 1584"/>
                  <a:gd name="T88" fmla="*/ 313 w 1627"/>
                  <a:gd name="T89" fmla="*/ 789 h 1584"/>
                  <a:gd name="T90" fmla="*/ 269 w 1627"/>
                  <a:gd name="T91" fmla="*/ 775 h 1584"/>
                  <a:gd name="T92" fmla="*/ 231 w 1627"/>
                  <a:gd name="T93" fmla="*/ 753 h 1584"/>
                  <a:gd name="T94" fmla="*/ 200 w 1627"/>
                  <a:gd name="T95" fmla="*/ 724 h 1584"/>
                  <a:gd name="T96" fmla="*/ 180 w 1627"/>
                  <a:gd name="T97" fmla="*/ 687 h 1584"/>
                  <a:gd name="T98" fmla="*/ 177 w 1627"/>
                  <a:gd name="T99" fmla="*/ 646 h 1584"/>
                  <a:gd name="T100" fmla="*/ 189 w 1627"/>
                  <a:gd name="T101" fmla="*/ 601 h 1584"/>
                  <a:gd name="T102" fmla="*/ 199 w 1627"/>
                  <a:gd name="T103" fmla="*/ 550 h 1584"/>
                  <a:gd name="T104" fmla="*/ 207 w 1627"/>
                  <a:gd name="T105" fmla="*/ 502 h 1584"/>
                  <a:gd name="T106" fmla="*/ 199 w 1627"/>
                  <a:gd name="T107" fmla="*/ 454 h 1584"/>
                  <a:gd name="T108" fmla="*/ 179 w 1627"/>
                  <a:gd name="T109" fmla="*/ 410 h 1584"/>
                  <a:gd name="T110" fmla="*/ 159 w 1627"/>
                  <a:gd name="T111" fmla="*/ 384 h 1584"/>
                  <a:gd name="T112" fmla="*/ 134 w 1627"/>
                  <a:gd name="T113" fmla="*/ 360 h 1584"/>
                  <a:gd name="T114" fmla="*/ 104 w 1627"/>
                  <a:gd name="T115" fmla="*/ 343 h 1584"/>
                  <a:gd name="T116" fmla="*/ 66 w 1627"/>
                  <a:gd name="T117" fmla="*/ 331 h 1584"/>
                  <a:gd name="T118" fmla="*/ 21 w 1627"/>
                  <a:gd name="T119" fmla="*/ 330 h 1584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627"/>
                  <a:gd name="T181" fmla="*/ 0 h 1584"/>
                  <a:gd name="T182" fmla="*/ 1627 w 1627"/>
                  <a:gd name="T183" fmla="*/ 1584 h 1584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627" h="1584">
                    <a:moveTo>
                      <a:pt x="0" y="330"/>
                    </a:moveTo>
                    <a:lnTo>
                      <a:pt x="0" y="0"/>
                    </a:lnTo>
                    <a:lnTo>
                      <a:pt x="1626" y="0"/>
                    </a:lnTo>
                    <a:lnTo>
                      <a:pt x="1627" y="1265"/>
                    </a:lnTo>
                    <a:lnTo>
                      <a:pt x="1486" y="1265"/>
                    </a:lnTo>
                    <a:lnTo>
                      <a:pt x="1480" y="1276"/>
                    </a:lnTo>
                    <a:lnTo>
                      <a:pt x="1476" y="1291"/>
                    </a:lnTo>
                    <a:lnTo>
                      <a:pt x="1476" y="1304"/>
                    </a:lnTo>
                    <a:lnTo>
                      <a:pt x="1478" y="1320"/>
                    </a:lnTo>
                    <a:lnTo>
                      <a:pt x="1483" y="1339"/>
                    </a:lnTo>
                    <a:lnTo>
                      <a:pt x="1489" y="1365"/>
                    </a:lnTo>
                    <a:lnTo>
                      <a:pt x="1494" y="1382"/>
                    </a:lnTo>
                    <a:lnTo>
                      <a:pt x="1499" y="1403"/>
                    </a:lnTo>
                    <a:lnTo>
                      <a:pt x="1502" y="1423"/>
                    </a:lnTo>
                    <a:lnTo>
                      <a:pt x="1502" y="1442"/>
                    </a:lnTo>
                    <a:lnTo>
                      <a:pt x="1499" y="1461"/>
                    </a:lnTo>
                    <a:lnTo>
                      <a:pt x="1494" y="1481"/>
                    </a:lnTo>
                    <a:lnTo>
                      <a:pt x="1487" y="1499"/>
                    </a:lnTo>
                    <a:lnTo>
                      <a:pt x="1476" y="1513"/>
                    </a:lnTo>
                    <a:lnTo>
                      <a:pt x="1461" y="1530"/>
                    </a:lnTo>
                    <a:lnTo>
                      <a:pt x="1445" y="1543"/>
                    </a:lnTo>
                    <a:lnTo>
                      <a:pt x="1431" y="1555"/>
                    </a:lnTo>
                    <a:lnTo>
                      <a:pt x="1414" y="1565"/>
                    </a:lnTo>
                    <a:lnTo>
                      <a:pt x="1394" y="1572"/>
                    </a:lnTo>
                    <a:lnTo>
                      <a:pt x="1370" y="1579"/>
                    </a:lnTo>
                    <a:lnTo>
                      <a:pt x="1348" y="1582"/>
                    </a:lnTo>
                    <a:lnTo>
                      <a:pt x="1328" y="1584"/>
                    </a:lnTo>
                    <a:lnTo>
                      <a:pt x="1307" y="1584"/>
                    </a:lnTo>
                    <a:lnTo>
                      <a:pt x="1287" y="1582"/>
                    </a:lnTo>
                    <a:lnTo>
                      <a:pt x="1271" y="1579"/>
                    </a:lnTo>
                    <a:lnTo>
                      <a:pt x="1253" y="1574"/>
                    </a:lnTo>
                    <a:lnTo>
                      <a:pt x="1235" y="1568"/>
                    </a:lnTo>
                    <a:lnTo>
                      <a:pt x="1221" y="1560"/>
                    </a:lnTo>
                    <a:lnTo>
                      <a:pt x="1205" y="1548"/>
                    </a:lnTo>
                    <a:lnTo>
                      <a:pt x="1191" y="1534"/>
                    </a:lnTo>
                    <a:lnTo>
                      <a:pt x="1177" y="1519"/>
                    </a:lnTo>
                    <a:lnTo>
                      <a:pt x="1164" y="1503"/>
                    </a:lnTo>
                    <a:lnTo>
                      <a:pt x="1154" y="1486"/>
                    </a:lnTo>
                    <a:lnTo>
                      <a:pt x="1147" y="1465"/>
                    </a:lnTo>
                    <a:lnTo>
                      <a:pt x="1142" y="1441"/>
                    </a:lnTo>
                    <a:lnTo>
                      <a:pt x="1142" y="1418"/>
                    </a:lnTo>
                    <a:lnTo>
                      <a:pt x="1147" y="1396"/>
                    </a:lnTo>
                    <a:lnTo>
                      <a:pt x="1153" y="1373"/>
                    </a:lnTo>
                    <a:lnTo>
                      <a:pt x="1159" y="1351"/>
                    </a:lnTo>
                    <a:lnTo>
                      <a:pt x="1166" y="1325"/>
                    </a:lnTo>
                    <a:lnTo>
                      <a:pt x="1168" y="1306"/>
                    </a:lnTo>
                    <a:lnTo>
                      <a:pt x="1168" y="1294"/>
                    </a:lnTo>
                    <a:lnTo>
                      <a:pt x="1167" y="1284"/>
                    </a:lnTo>
                    <a:lnTo>
                      <a:pt x="1163" y="1273"/>
                    </a:lnTo>
                    <a:lnTo>
                      <a:pt x="892" y="1273"/>
                    </a:lnTo>
                    <a:lnTo>
                      <a:pt x="896" y="1225"/>
                    </a:lnTo>
                    <a:lnTo>
                      <a:pt x="895" y="1198"/>
                    </a:lnTo>
                    <a:lnTo>
                      <a:pt x="892" y="1173"/>
                    </a:lnTo>
                    <a:lnTo>
                      <a:pt x="889" y="1149"/>
                    </a:lnTo>
                    <a:lnTo>
                      <a:pt x="885" y="1133"/>
                    </a:lnTo>
                    <a:lnTo>
                      <a:pt x="878" y="1119"/>
                    </a:lnTo>
                    <a:lnTo>
                      <a:pt x="869" y="1106"/>
                    </a:lnTo>
                    <a:lnTo>
                      <a:pt x="855" y="1095"/>
                    </a:lnTo>
                    <a:lnTo>
                      <a:pt x="839" y="1085"/>
                    </a:lnTo>
                    <a:lnTo>
                      <a:pt x="824" y="1080"/>
                    </a:lnTo>
                    <a:lnTo>
                      <a:pt x="810" y="1077"/>
                    </a:lnTo>
                    <a:lnTo>
                      <a:pt x="786" y="1075"/>
                    </a:lnTo>
                    <a:lnTo>
                      <a:pt x="758" y="1075"/>
                    </a:lnTo>
                    <a:lnTo>
                      <a:pt x="731" y="1078"/>
                    </a:lnTo>
                    <a:lnTo>
                      <a:pt x="701" y="1080"/>
                    </a:lnTo>
                    <a:lnTo>
                      <a:pt x="679" y="1082"/>
                    </a:lnTo>
                    <a:lnTo>
                      <a:pt x="649" y="1084"/>
                    </a:lnTo>
                    <a:lnTo>
                      <a:pt x="625" y="1082"/>
                    </a:lnTo>
                    <a:lnTo>
                      <a:pt x="604" y="1080"/>
                    </a:lnTo>
                    <a:lnTo>
                      <a:pt x="571" y="1073"/>
                    </a:lnTo>
                    <a:lnTo>
                      <a:pt x="550" y="1063"/>
                    </a:lnTo>
                    <a:lnTo>
                      <a:pt x="530" y="1049"/>
                    </a:lnTo>
                    <a:lnTo>
                      <a:pt x="518" y="1033"/>
                    </a:lnTo>
                    <a:lnTo>
                      <a:pt x="506" y="1016"/>
                    </a:lnTo>
                    <a:lnTo>
                      <a:pt x="498" y="995"/>
                    </a:lnTo>
                    <a:lnTo>
                      <a:pt x="496" y="972"/>
                    </a:lnTo>
                    <a:lnTo>
                      <a:pt x="496" y="944"/>
                    </a:lnTo>
                    <a:lnTo>
                      <a:pt x="498" y="923"/>
                    </a:lnTo>
                    <a:lnTo>
                      <a:pt x="496" y="902"/>
                    </a:lnTo>
                    <a:lnTo>
                      <a:pt x="491" y="878"/>
                    </a:lnTo>
                    <a:lnTo>
                      <a:pt x="487" y="864"/>
                    </a:lnTo>
                    <a:lnTo>
                      <a:pt x="480" y="849"/>
                    </a:lnTo>
                    <a:lnTo>
                      <a:pt x="471" y="840"/>
                    </a:lnTo>
                    <a:lnTo>
                      <a:pt x="463" y="831"/>
                    </a:lnTo>
                    <a:lnTo>
                      <a:pt x="444" y="823"/>
                    </a:lnTo>
                    <a:lnTo>
                      <a:pt x="423" y="813"/>
                    </a:lnTo>
                    <a:lnTo>
                      <a:pt x="399" y="806"/>
                    </a:lnTo>
                    <a:lnTo>
                      <a:pt x="371" y="799"/>
                    </a:lnTo>
                    <a:lnTo>
                      <a:pt x="343" y="793"/>
                    </a:lnTo>
                    <a:lnTo>
                      <a:pt x="313" y="789"/>
                    </a:lnTo>
                    <a:lnTo>
                      <a:pt x="292" y="782"/>
                    </a:lnTo>
                    <a:lnTo>
                      <a:pt x="269" y="775"/>
                    </a:lnTo>
                    <a:lnTo>
                      <a:pt x="247" y="766"/>
                    </a:lnTo>
                    <a:lnTo>
                      <a:pt x="231" y="753"/>
                    </a:lnTo>
                    <a:lnTo>
                      <a:pt x="213" y="738"/>
                    </a:lnTo>
                    <a:lnTo>
                      <a:pt x="200" y="724"/>
                    </a:lnTo>
                    <a:lnTo>
                      <a:pt x="189" y="707"/>
                    </a:lnTo>
                    <a:lnTo>
                      <a:pt x="180" y="687"/>
                    </a:lnTo>
                    <a:lnTo>
                      <a:pt x="177" y="666"/>
                    </a:lnTo>
                    <a:lnTo>
                      <a:pt x="177" y="646"/>
                    </a:lnTo>
                    <a:lnTo>
                      <a:pt x="182" y="628"/>
                    </a:lnTo>
                    <a:lnTo>
                      <a:pt x="189" y="601"/>
                    </a:lnTo>
                    <a:lnTo>
                      <a:pt x="196" y="574"/>
                    </a:lnTo>
                    <a:lnTo>
                      <a:pt x="199" y="550"/>
                    </a:lnTo>
                    <a:lnTo>
                      <a:pt x="204" y="526"/>
                    </a:lnTo>
                    <a:lnTo>
                      <a:pt x="207" y="502"/>
                    </a:lnTo>
                    <a:lnTo>
                      <a:pt x="204" y="477"/>
                    </a:lnTo>
                    <a:lnTo>
                      <a:pt x="199" y="454"/>
                    </a:lnTo>
                    <a:lnTo>
                      <a:pt x="190" y="432"/>
                    </a:lnTo>
                    <a:lnTo>
                      <a:pt x="179" y="410"/>
                    </a:lnTo>
                    <a:lnTo>
                      <a:pt x="166" y="393"/>
                    </a:lnTo>
                    <a:lnTo>
                      <a:pt x="159" y="384"/>
                    </a:lnTo>
                    <a:lnTo>
                      <a:pt x="146" y="371"/>
                    </a:lnTo>
                    <a:lnTo>
                      <a:pt x="134" y="360"/>
                    </a:lnTo>
                    <a:lnTo>
                      <a:pt x="121" y="351"/>
                    </a:lnTo>
                    <a:lnTo>
                      <a:pt x="104" y="343"/>
                    </a:lnTo>
                    <a:lnTo>
                      <a:pt x="87" y="337"/>
                    </a:lnTo>
                    <a:lnTo>
                      <a:pt x="66" y="331"/>
                    </a:lnTo>
                    <a:lnTo>
                      <a:pt x="42" y="330"/>
                    </a:lnTo>
                    <a:lnTo>
                      <a:pt x="21" y="330"/>
                    </a:lnTo>
                    <a:lnTo>
                      <a:pt x="0" y="330"/>
                    </a:lnTo>
                    <a:close/>
                  </a:path>
                </a:pathLst>
              </a:custGeom>
              <a:solidFill>
                <a:srgbClr val="0070C0"/>
              </a:solidFill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8" name="Freeform 77"/>
              <p:cNvSpPr>
                <a:spLocks/>
              </p:cNvSpPr>
              <p:nvPr/>
            </p:nvSpPr>
            <p:spPr bwMode="auto">
              <a:xfrm>
                <a:off x="3116" y="2333"/>
                <a:ext cx="1634" cy="1327"/>
              </a:xfrm>
              <a:custGeom>
                <a:avLst/>
                <a:gdLst>
                  <a:gd name="T0" fmla="*/ 0 w 1634"/>
                  <a:gd name="T1" fmla="*/ 1327 h 1327"/>
                  <a:gd name="T2" fmla="*/ 1633 w 1634"/>
                  <a:gd name="T3" fmla="*/ 0 h 1327"/>
                  <a:gd name="T4" fmla="*/ 1480 w 1634"/>
                  <a:gd name="T5" fmla="*/ 26 h 1327"/>
                  <a:gd name="T6" fmla="*/ 1485 w 1634"/>
                  <a:gd name="T7" fmla="*/ 69 h 1327"/>
                  <a:gd name="T8" fmla="*/ 1501 w 1634"/>
                  <a:gd name="T9" fmla="*/ 129 h 1327"/>
                  <a:gd name="T10" fmla="*/ 1506 w 1634"/>
                  <a:gd name="T11" fmla="*/ 177 h 1327"/>
                  <a:gd name="T12" fmla="*/ 1496 w 1634"/>
                  <a:gd name="T13" fmla="*/ 226 h 1327"/>
                  <a:gd name="T14" fmla="*/ 1462 w 1634"/>
                  <a:gd name="T15" fmla="*/ 268 h 1327"/>
                  <a:gd name="T16" fmla="*/ 1420 w 1634"/>
                  <a:gd name="T17" fmla="*/ 299 h 1327"/>
                  <a:gd name="T18" fmla="*/ 1369 w 1634"/>
                  <a:gd name="T19" fmla="*/ 315 h 1327"/>
                  <a:gd name="T20" fmla="*/ 1295 w 1634"/>
                  <a:gd name="T21" fmla="*/ 314 h 1327"/>
                  <a:gd name="T22" fmla="*/ 1247 w 1634"/>
                  <a:gd name="T23" fmla="*/ 304 h 1327"/>
                  <a:gd name="T24" fmla="*/ 1199 w 1634"/>
                  <a:gd name="T25" fmla="*/ 270 h 1327"/>
                  <a:gd name="T26" fmla="*/ 1167 w 1634"/>
                  <a:gd name="T27" fmla="*/ 229 h 1327"/>
                  <a:gd name="T28" fmla="*/ 1153 w 1634"/>
                  <a:gd name="T29" fmla="*/ 185 h 1327"/>
                  <a:gd name="T30" fmla="*/ 1156 w 1634"/>
                  <a:gd name="T31" fmla="*/ 137 h 1327"/>
                  <a:gd name="T32" fmla="*/ 1167 w 1634"/>
                  <a:gd name="T33" fmla="*/ 93 h 1327"/>
                  <a:gd name="T34" fmla="*/ 1178 w 1634"/>
                  <a:gd name="T35" fmla="*/ 48 h 1327"/>
                  <a:gd name="T36" fmla="*/ 1173 w 1634"/>
                  <a:gd name="T37" fmla="*/ 6 h 1327"/>
                  <a:gd name="T38" fmla="*/ 902 w 1634"/>
                  <a:gd name="T39" fmla="*/ 52 h 1327"/>
                  <a:gd name="T40" fmla="*/ 897 w 1634"/>
                  <a:gd name="T41" fmla="*/ 112 h 1327"/>
                  <a:gd name="T42" fmla="*/ 894 w 1634"/>
                  <a:gd name="T43" fmla="*/ 161 h 1327"/>
                  <a:gd name="T44" fmla="*/ 882 w 1634"/>
                  <a:gd name="T45" fmla="*/ 203 h 1327"/>
                  <a:gd name="T46" fmla="*/ 858 w 1634"/>
                  <a:gd name="T47" fmla="*/ 232 h 1327"/>
                  <a:gd name="T48" fmla="*/ 824 w 1634"/>
                  <a:gd name="T49" fmla="*/ 247 h 1327"/>
                  <a:gd name="T50" fmla="*/ 786 w 1634"/>
                  <a:gd name="T51" fmla="*/ 251 h 1327"/>
                  <a:gd name="T52" fmla="*/ 739 w 1634"/>
                  <a:gd name="T53" fmla="*/ 249 h 1327"/>
                  <a:gd name="T54" fmla="*/ 697 w 1634"/>
                  <a:gd name="T55" fmla="*/ 246 h 1327"/>
                  <a:gd name="T56" fmla="*/ 643 w 1634"/>
                  <a:gd name="T57" fmla="*/ 243 h 1327"/>
                  <a:gd name="T58" fmla="*/ 595 w 1634"/>
                  <a:gd name="T59" fmla="*/ 249 h 1327"/>
                  <a:gd name="T60" fmla="*/ 551 w 1634"/>
                  <a:gd name="T61" fmla="*/ 266 h 1327"/>
                  <a:gd name="T62" fmla="*/ 519 w 1634"/>
                  <a:gd name="T63" fmla="*/ 295 h 1327"/>
                  <a:gd name="T64" fmla="*/ 501 w 1634"/>
                  <a:gd name="T65" fmla="*/ 332 h 1327"/>
                  <a:gd name="T66" fmla="*/ 501 w 1634"/>
                  <a:gd name="T67" fmla="*/ 374 h 1327"/>
                  <a:gd name="T68" fmla="*/ 501 w 1634"/>
                  <a:gd name="T69" fmla="*/ 421 h 1327"/>
                  <a:gd name="T70" fmla="*/ 491 w 1634"/>
                  <a:gd name="T71" fmla="*/ 459 h 1327"/>
                  <a:gd name="T72" fmla="*/ 471 w 1634"/>
                  <a:gd name="T73" fmla="*/ 490 h 1327"/>
                  <a:gd name="T74" fmla="*/ 430 w 1634"/>
                  <a:gd name="T75" fmla="*/ 511 h 1327"/>
                  <a:gd name="T76" fmla="*/ 386 w 1634"/>
                  <a:gd name="T77" fmla="*/ 524 h 1327"/>
                  <a:gd name="T78" fmla="*/ 334 w 1634"/>
                  <a:gd name="T79" fmla="*/ 535 h 1327"/>
                  <a:gd name="T80" fmla="*/ 287 w 1634"/>
                  <a:gd name="T81" fmla="*/ 547 h 1327"/>
                  <a:gd name="T82" fmla="*/ 248 w 1634"/>
                  <a:gd name="T83" fmla="*/ 562 h 1327"/>
                  <a:gd name="T84" fmla="*/ 218 w 1634"/>
                  <a:gd name="T85" fmla="*/ 585 h 1327"/>
                  <a:gd name="T86" fmla="*/ 193 w 1634"/>
                  <a:gd name="T87" fmla="*/ 620 h 1327"/>
                  <a:gd name="T88" fmla="*/ 180 w 1634"/>
                  <a:gd name="T89" fmla="*/ 664 h 1327"/>
                  <a:gd name="T90" fmla="*/ 186 w 1634"/>
                  <a:gd name="T91" fmla="*/ 709 h 1327"/>
                  <a:gd name="T92" fmla="*/ 200 w 1634"/>
                  <a:gd name="T93" fmla="*/ 765 h 1327"/>
                  <a:gd name="T94" fmla="*/ 208 w 1634"/>
                  <a:gd name="T95" fmla="*/ 813 h 1327"/>
                  <a:gd name="T96" fmla="*/ 206 w 1634"/>
                  <a:gd name="T97" fmla="*/ 860 h 1327"/>
                  <a:gd name="T98" fmla="*/ 193 w 1634"/>
                  <a:gd name="T99" fmla="*/ 902 h 1327"/>
                  <a:gd name="T100" fmla="*/ 173 w 1634"/>
                  <a:gd name="T101" fmla="*/ 945 h 1327"/>
                  <a:gd name="T102" fmla="*/ 141 w 1634"/>
                  <a:gd name="T103" fmla="*/ 991 h 1327"/>
                  <a:gd name="T104" fmla="*/ 108 w 1634"/>
                  <a:gd name="T105" fmla="*/ 1021 h 1327"/>
                  <a:gd name="T106" fmla="*/ 74 w 1634"/>
                  <a:gd name="T107" fmla="*/ 1039 h 1327"/>
                  <a:gd name="T108" fmla="*/ 23 w 1634"/>
                  <a:gd name="T109" fmla="*/ 1049 h 1327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634"/>
                  <a:gd name="T166" fmla="*/ 0 h 1327"/>
                  <a:gd name="T167" fmla="*/ 1634 w 1634"/>
                  <a:gd name="T168" fmla="*/ 1327 h 1327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634" h="1327">
                    <a:moveTo>
                      <a:pt x="0" y="1049"/>
                    </a:moveTo>
                    <a:lnTo>
                      <a:pt x="0" y="1327"/>
                    </a:lnTo>
                    <a:lnTo>
                      <a:pt x="1634" y="1327"/>
                    </a:lnTo>
                    <a:lnTo>
                      <a:pt x="1633" y="0"/>
                    </a:lnTo>
                    <a:lnTo>
                      <a:pt x="1487" y="0"/>
                    </a:lnTo>
                    <a:lnTo>
                      <a:pt x="1480" y="26"/>
                    </a:lnTo>
                    <a:lnTo>
                      <a:pt x="1480" y="44"/>
                    </a:lnTo>
                    <a:lnTo>
                      <a:pt x="1485" y="69"/>
                    </a:lnTo>
                    <a:lnTo>
                      <a:pt x="1493" y="96"/>
                    </a:lnTo>
                    <a:lnTo>
                      <a:pt x="1501" y="129"/>
                    </a:lnTo>
                    <a:lnTo>
                      <a:pt x="1506" y="154"/>
                    </a:lnTo>
                    <a:lnTo>
                      <a:pt x="1506" y="177"/>
                    </a:lnTo>
                    <a:lnTo>
                      <a:pt x="1503" y="202"/>
                    </a:lnTo>
                    <a:lnTo>
                      <a:pt x="1496" y="226"/>
                    </a:lnTo>
                    <a:lnTo>
                      <a:pt x="1480" y="249"/>
                    </a:lnTo>
                    <a:lnTo>
                      <a:pt x="1462" y="268"/>
                    </a:lnTo>
                    <a:lnTo>
                      <a:pt x="1442" y="287"/>
                    </a:lnTo>
                    <a:lnTo>
                      <a:pt x="1420" y="299"/>
                    </a:lnTo>
                    <a:lnTo>
                      <a:pt x="1393" y="309"/>
                    </a:lnTo>
                    <a:lnTo>
                      <a:pt x="1369" y="315"/>
                    </a:lnTo>
                    <a:lnTo>
                      <a:pt x="1335" y="316"/>
                    </a:lnTo>
                    <a:lnTo>
                      <a:pt x="1295" y="314"/>
                    </a:lnTo>
                    <a:lnTo>
                      <a:pt x="1270" y="309"/>
                    </a:lnTo>
                    <a:lnTo>
                      <a:pt x="1247" y="304"/>
                    </a:lnTo>
                    <a:lnTo>
                      <a:pt x="1226" y="291"/>
                    </a:lnTo>
                    <a:lnTo>
                      <a:pt x="1199" y="270"/>
                    </a:lnTo>
                    <a:lnTo>
                      <a:pt x="1182" y="250"/>
                    </a:lnTo>
                    <a:lnTo>
                      <a:pt x="1167" y="229"/>
                    </a:lnTo>
                    <a:lnTo>
                      <a:pt x="1158" y="206"/>
                    </a:lnTo>
                    <a:lnTo>
                      <a:pt x="1153" y="185"/>
                    </a:lnTo>
                    <a:lnTo>
                      <a:pt x="1153" y="161"/>
                    </a:lnTo>
                    <a:lnTo>
                      <a:pt x="1156" y="137"/>
                    </a:lnTo>
                    <a:lnTo>
                      <a:pt x="1161" y="115"/>
                    </a:lnTo>
                    <a:lnTo>
                      <a:pt x="1167" y="93"/>
                    </a:lnTo>
                    <a:lnTo>
                      <a:pt x="1174" y="71"/>
                    </a:lnTo>
                    <a:lnTo>
                      <a:pt x="1178" y="48"/>
                    </a:lnTo>
                    <a:lnTo>
                      <a:pt x="1178" y="28"/>
                    </a:lnTo>
                    <a:lnTo>
                      <a:pt x="1173" y="6"/>
                    </a:lnTo>
                    <a:lnTo>
                      <a:pt x="899" y="6"/>
                    </a:lnTo>
                    <a:lnTo>
                      <a:pt x="902" y="52"/>
                    </a:lnTo>
                    <a:lnTo>
                      <a:pt x="899" y="85"/>
                    </a:lnTo>
                    <a:lnTo>
                      <a:pt x="897" y="112"/>
                    </a:lnTo>
                    <a:lnTo>
                      <a:pt x="897" y="136"/>
                    </a:lnTo>
                    <a:lnTo>
                      <a:pt x="894" y="161"/>
                    </a:lnTo>
                    <a:lnTo>
                      <a:pt x="889" y="187"/>
                    </a:lnTo>
                    <a:lnTo>
                      <a:pt x="882" y="203"/>
                    </a:lnTo>
                    <a:lnTo>
                      <a:pt x="872" y="219"/>
                    </a:lnTo>
                    <a:lnTo>
                      <a:pt x="858" y="232"/>
                    </a:lnTo>
                    <a:lnTo>
                      <a:pt x="842" y="242"/>
                    </a:lnTo>
                    <a:lnTo>
                      <a:pt x="824" y="247"/>
                    </a:lnTo>
                    <a:lnTo>
                      <a:pt x="804" y="250"/>
                    </a:lnTo>
                    <a:lnTo>
                      <a:pt x="786" y="251"/>
                    </a:lnTo>
                    <a:lnTo>
                      <a:pt x="762" y="251"/>
                    </a:lnTo>
                    <a:lnTo>
                      <a:pt x="739" y="249"/>
                    </a:lnTo>
                    <a:lnTo>
                      <a:pt x="721" y="247"/>
                    </a:lnTo>
                    <a:lnTo>
                      <a:pt x="697" y="246"/>
                    </a:lnTo>
                    <a:lnTo>
                      <a:pt x="671" y="243"/>
                    </a:lnTo>
                    <a:lnTo>
                      <a:pt x="643" y="243"/>
                    </a:lnTo>
                    <a:lnTo>
                      <a:pt x="619" y="246"/>
                    </a:lnTo>
                    <a:lnTo>
                      <a:pt x="595" y="249"/>
                    </a:lnTo>
                    <a:lnTo>
                      <a:pt x="570" y="256"/>
                    </a:lnTo>
                    <a:lnTo>
                      <a:pt x="551" y="266"/>
                    </a:lnTo>
                    <a:lnTo>
                      <a:pt x="532" y="278"/>
                    </a:lnTo>
                    <a:lnTo>
                      <a:pt x="519" y="295"/>
                    </a:lnTo>
                    <a:lnTo>
                      <a:pt x="506" y="314"/>
                    </a:lnTo>
                    <a:lnTo>
                      <a:pt x="501" y="332"/>
                    </a:lnTo>
                    <a:lnTo>
                      <a:pt x="498" y="353"/>
                    </a:lnTo>
                    <a:lnTo>
                      <a:pt x="501" y="374"/>
                    </a:lnTo>
                    <a:lnTo>
                      <a:pt x="502" y="397"/>
                    </a:lnTo>
                    <a:lnTo>
                      <a:pt x="501" y="421"/>
                    </a:lnTo>
                    <a:lnTo>
                      <a:pt x="496" y="439"/>
                    </a:lnTo>
                    <a:lnTo>
                      <a:pt x="491" y="459"/>
                    </a:lnTo>
                    <a:lnTo>
                      <a:pt x="482" y="477"/>
                    </a:lnTo>
                    <a:lnTo>
                      <a:pt x="471" y="490"/>
                    </a:lnTo>
                    <a:lnTo>
                      <a:pt x="453" y="503"/>
                    </a:lnTo>
                    <a:lnTo>
                      <a:pt x="430" y="511"/>
                    </a:lnTo>
                    <a:lnTo>
                      <a:pt x="407" y="518"/>
                    </a:lnTo>
                    <a:lnTo>
                      <a:pt x="386" y="524"/>
                    </a:lnTo>
                    <a:lnTo>
                      <a:pt x="364" y="530"/>
                    </a:lnTo>
                    <a:lnTo>
                      <a:pt x="334" y="535"/>
                    </a:lnTo>
                    <a:lnTo>
                      <a:pt x="311" y="540"/>
                    </a:lnTo>
                    <a:lnTo>
                      <a:pt x="287" y="547"/>
                    </a:lnTo>
                    <a:lnTo>
                      <a:pt x="268" y="554"/>
                    </a:lnTo>
                    <a:lnTo>
                      <a:pt x="248" y="562"/>
                    </a:lnTo>
                    <a:lnTo>
                      <a:pt x="232" y="573"/>
                    </a:lnTo>
                    <a:lnTo>
                      <a:pt x="218" y="585"/>
                    </a:lnTo>
                    <a:lnTo>
                      <a:pt x="203" y="603"/>
                    </a:lnTo>
                    <a:lnTo>
                      <a:pt x="193" y="620"/>
                    </a:lnTo>
                    <a:lnTo>
                      <a:pt x="184" y="640"/>
                    </a:lnTo>
                    <a:lnTo>
                      <a:pt x="180" y="664"/>
                    </a:lnTo>
                    <a:lnTo>
                      <a:pt x="183" y="686"/>
                    </a:lnTo>
                    <a:lnTo>
                      <a:pt x="186" y="709"/>
                    </a:lnTo>
                    <a:lnTo>
                      <a:pt x="193" y="736"/>
                    </a:lnTo>
                    <a:lnTo>
                      <a:pt x="200" y="765"/>
                    </a:lnTo>
                    <a:lnTo>
                      <a:pt x="206" y="792"/>
                    </a:lnTo>
                    <a:lnTo>
                      <a:pt x="208" y="813"/>
                    </a:lnTo>
                    <a:lnTo>
                      <a:pt x="208" y="833"/>
                    </a:lnTo>
                    <a:lnTo>
                      <a:pt x="206" y="860"/>
                    </a:lnTo>
                    <a:lnTo>
                      <a:pt x="199" y="883"/>
                    </a:lnTo>
                    <a:lnTo>
                      <a:pt x="193" y="902"/>
                    </a:lnTo>
                    <a:lnTo>
                      <a:pt x="184" y="921"/>
                    </a:lnTo>
                    <a:lnTo>
                      <a:pt x="173" y="945"/>
                    </a:lnTo>
                    <a:lnTo>
                      <a:pt x="158" y="972"/>
                    </a:lnTo>
                    <a:lnTo>
                      <a:pt x="141" y="991"/>
                    </a:lnTo>
                    <a:lnTo>
                      <a:pt x="124" y="1007"/>
                    </a:lnTo>
                    <a:lnTo>
                      <a:pt x="108" y="1021"/>
                    </a:lnTo>
                    <a:lnTo>
                      <a:pt x="91" y="1032"/>
                    </a:lnTo>
                    <a:lnTo>
                      <a:pt x="74" y="1039"/>
                    </a:lnTo>
                    <a:lnTo>
                      <a:pt x="50" y="1045"/>
                    </a:lnTo>
                    <a:lnTo>
                      <a:pt x="23" y="1049"/>
                    </a:lnTo>
                    <a:lnTo>
                      <a:pt x="0" y="1049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9" name="Freeform 78"/>
              <p:cNvSpPr>
                <a:spLocks/>
              </p:cNvSpPr>
              <p:nvPr/>
            </p:nvSpPr>
            <p:spPr bwMode="auto">
              <a:xfrm>
                <a:off x="1489" y="2076"/>
                <a:ext cx="1627" cy="1584"/>
              </a:xfrm>
              <a:custGeom>
                <a:avLst/>
                <a:gdLst>
                  <a:gd name="T0" fmla="*/ 1604 w 1628"/>
                  <a:gd name="T1" fmla="*/ 1584 h 1584"/>
                  <a:gd name="T2" fmla="*/ 0 w 1628"/>
                  <a:gd name="T3" fmla="*/ 319 h 1584"/>
                  <a:gd name="T4" fmla="*/ 147 w 1628"/>
                  <a:gd name="T5" fmla="*/ 308 h 1584"/>
                  <a:gd name="T6" fmla="*/ 151 w 1628"/>
                  <a:gd name="T7" fmla="*/ 280 h 1584"/>
                  <a:gd name="T8" fmla="*/ 144 w 1628"/>
                  <a:gd name="T9" fmla="*/ 244 h 1584"/>
                  <a:gd name="T10" fmla="*/ 133 w 1628"/>
                  <a:gd name="T11" fmla="*/ 202 h 1584"/>
                  <a:gd name="T12" fmla="*/ 126 w 1628"/>
                  <a:gd name="T13" fmla="*/ 161 h 1584"/>
                  <a:gd name="T14" fmla="*/ 127 w 1628"/>
                  <a:gd name="T15" fmla="*/ 123 h 1584"/>
                  <a:gd name="T16" fmla="*/ 140 w 1628"/>
                  <a:gd name="T17" fmla="*/ 85 h 1584"/>
                  <a:gd name="T18" fmla="*/ 166 w 1628"/>
                  <a:gd name="T19" fmla="*/ 54 h 1584"/>
                  <a:gd name="T20" fmla="*/ 196 w 1628"/>
                  <a:gd name="T21" fmla="*/ 28 h 1584"/>
                  <a:gd name="T22" fmla="*/ 233 w 1628"/>
                  <a:gd name="T23" fmla="*/ 10 h 1584"/>
                  <a:gd name="T24" fmla="*/ 279 w 1628"/>
                  <a:gd name="T25" fmla="*/ 2 h 1584"/>
                  <a:gd name="T26" fmla="*/ 320 w 1628"/>
                  <a:gd name="T27" fmla="*/ 0 h 1584"/>
                  <a:gd name="T28" fmla="*/ 356 w 1628"/>
                  <a:gd name="T29" fmla="*/ 4 h 1584"/>
                  <a:gd name="T30" fmla="*/ 392 w 1628"/>
                  <a:gd name="T31" fmla="*/ 16 h 1584"/>
                  <a:gd name="T32" fmla="*/ 422 w 1628"/>
                  <a:gd name="T33" fmla="*/ 36 h 1584"/>
                  <a:gd name="T34" fmla="*/ 450 w 1628"/>
                  <a:gd name="T35" fmla="*/ 65 h 1584"/>
                  <a:gd name="T36" fmla="*/ 473 w 1628"/>
                  <a:gd name="T37" fmla="*/ 98 h 1584"/>
                  <a:gd name="T38" fmla="*/ 485 w 1628"/>
                  <a:gd name="T39" fmla="*/ 143 h 1584"/>
                  <a:gd name="T40" fmla="*/ 480 w 1628"/>
                  <a:gd name="T41" fmla="*/ 188 h 1584"/>
                  <a:gd name="T42" fmla="*/ 469 w 1628"/>
                  <a:gd name="T43" fmla="*/ 233 h 1584"/>
                  <a:gd name="T44" fmla="*/ 457 w 1628"/>
                  <a:gd name="T45" fmla="*/ 278 h 1584"/>
                  <a:gd name="T46" fmla="*/ 460 w 1628"/>
                  <a:gd name="T47" fmla="*/ 300 h 1584"/>
                  <a:gd name="T48" fmla="*/ 734 w 1628"/>
                  <a:gd name="T49" fmla="*/ 311 h 1584"/>
                  <a:gd name="T50" fmla="*/ 727 w 1628"/>
                  <a:gd name="T51" fmla="*/ 394 h 1584"/>
                  <a:gd name="T52" fmla="*/ 730 w 1628"/>
                  <a:gd name="T53" fmla="*/ 444 h 1584"/>
                  <a:gd name="T54" fmla="*/ 737 w 1628"/>
                  <a:gd name="T55" fmla="*/ 494 h 1584"/>
                  <a:gd name="T56" fmla="*/ 755 w 1628"/>
                  <a:gd name="T57" fmla="*/ 525 h 1584"/>
                  <a:gd name="T58" fmla="*/ 785 w 1628"/>
                  <a:gd name="T59" fmla="*/ 548 h 1584"/>
                  <a:gd name="T60" fmla="*/ 814 w 1628"/>
                  <a:gd name="T61" fmla="*/ 558 h 1584"/>
                  <a:gd name="T62" fmla="*/ 840 w 1628"/>
                  <a:gd name="T63" fmla="*/ 559 h 1584"/>
                  <a:gd name="T64" fmla="*/ 881 w 1628"/>
                  <a:gd name="T65" fmla="*/ 555 h 1584"/>
                  <a:gd name="T66" fmla="*/ 932 w 1628"/>
                  <a:gd name="T67" fmla="*/ 549 h 1584"/>
                  <a:gd name="T68" fmla="*/ 984 w 1628"/>
                  <a:gd name="T69" fmla="*/ 552 h 1584"/>
                  <a:gd name="T70" fmla="*/ 1032 w 1628"/>
                  <a:gd name="T71" fmla="*/ 565 h 1584"/>
                  <a:gd name="T72" fmla="*/ 1071 w 1628"/>
                  <a:gd name="T73" fmla="*/ 588 h 1584"/>
                  <a:gd name="T74" fmla="*/ 1095 w 1628"/>
                  <a:gd name="T75" fmla="*/ 621 h 1584"/>
                  <a:gd name="T76" fmla="*/ 1105 w 1628"/>
                  <a:gd name="T77" fmla="*/ 661 h 1584"/>
                  <a:gd name="T78" fmla="*/ 1101 w 1628"/>
                  <a:gd name="T79" fmla="*/ 706 h 1584"/>
                  <a:gd name="T80" fmla="*/ 1105 w 1628"/>
                  <a:gd name="T81" fmla="*/ 749 h 1584"/>
                  <a:gd name="T82" fmla="*/ 1121 w 1628"/>
                  <a:gd name="T83" fmla="*/ 785 h 1584"/>
                  <a:gd name="T84" fmla="*/ 1149 w 1628"/>
                  <a:gd name="T85" fmla="*/ 811 h 1584"/>
                  <a:gd name="T86" fmla="*/ 1196 w 1628"/>
                  <a:gd name="T87" fmla="*/ 826 h 1584"/>
                  <a:gd name="T88" fmla="*/ 1239 w 1628"/>
                  <a:gd name="T89" fmla="*/ 837 h 1584"/>
                  <a:gd name="T90" fmla="*/ 1292 w 1628"/>
                  <a:gd name="T91" fmla="*/ 847 h 1584"/>
                  <a:gd name="T92" fmla="*/ 1335 w 1628"/>
                  <a:gd name="T93" fmla="*/ 861 h 1584"/>
                  <a:gd name="T94" fmla="*/ 1371 w 1628"/>
                  <a:gd name="T95" fmla="*/ 881 h 1584"/>
                  <a:gd name="T96" fmla="*/ 1400 w 1628"/>
                  <a:gd name="T97" fmla="*/ 911 h 1584"/>
                  <a:gd name="T98" fmla="*/ 1419 w 1628"/>
                  <a:gd name="T99" fmla="*/ 946 h 1584"/>
                  <a:gd name="T100" fmla="*/ 1420 w 1628"/>
                  <a:gd name="T101" fmla="*/ 996 h 1584"/>
                  <a:gd name="T102" fmla="*/ 1410 w 1628"/>
                  <a:gd name="T103" fmla="*/ 1044 h 1584"/>
                  <a:gd name="T104" fmla="*/ 1396 w 1628"/>
                  <a:gd name="T105" fmla="*/ 1100 h 1584"/>
                  <a:gd name="T106" fmla="*/ 1393 w 1628"/>
                  <a:gd name="T107" fmla="*/ 1141 h 1584"/>
                  <a:gd name="T108" fmla="*/ 1403 w 1628"/>
                  <a:gd name="T109" fmla="*/ 1190 h 1584"/>
                  <a:gd name="T110" fmla="*/ 1421 w 1628"/>
                  <a:gd name="T111" fmla="*/ 1224 h 1584"/>
                  <a:gd name="T112" fmla="*/ 1451 w 1628"/>
                  <a:gd name="T113" fmla="*/ 1261 h 1584"/>
                  <a:gd name="T114" fmla="*/ 1491 w 1628"/>
                  <a:gd name="T115" fmla="*/ 1289 h 1584"/>
                  <a:gd name="T116" fmla="*/ 1532 w 1628"/>
                  <a:gd name="T117" fmla="*/ 1302 h 1584"/>
                  <a:gd name="T118" fmla="*/ 1578 w 1628"/>
                  <a:gd name="T119" fmla="*/ 1306 h 1584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628"/>
                  <a:gd name="T181" fmla="*/ 0 h 1584"/>
                  <a:gd name="T182" fmla="*/ 1628 w 1628"/>
                  <a:gd name="T183" fmla="*/ 1584 h 1584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628" h="1584">
                    <a:moveTo>
                      <a:pt x="1628" y="1305"/>
                    </a:moveTo>
                    <a:lnTo>
                      <a:pt x="1628" y="1584"/>
                    </a:lnTo>
                    <a:lnTo>
                      <a:pt x="1" y="1584"/>
                    </a:lnTo>
                    <a:lnTo>
                      <a:pt x="0" y="319"/>
                    </a:lnTo>
                    <a:lnTo>
                      <a:pt x="141" y="319"/>
                    </a:lnTo>
                    <a:lnTo>
                      <a:pt x="147" y="308"/>
                    </a:lnTo>
                    <a:lnTo>
                      <a:pt x="151" y="292"/>
                    </a:lnTo>
                    <a:lnTo>
                      <a:pt x="151" y="280"/>
                    </a:lnTo>
                    <a:lnTo>
                      <a:pt x="150" y="264"/>
                    </a:lnTo>
                    <a:lnTo>
                      <a:pt x="144" y="244"/>
                    </a:lnTo>
                    <a:lnTo>
                      <a:pt x="138" y="219"/>
                    </a:lnTo>
                    <a:lnTo>
                      <a:pt x="133" y="202"/>
                    </a:lnTo>
                    <a:lnTo>
                      <a:pt x="127" y="181"/>
                    </a:lnTo>
                    <a:lnTo>
                      <a:pt x="126" y="161"/>
                    </a:lnTo>
                    <a:lnTo>
                      <a:pt x="126" y="141"/>
                    </a:lnTo>
                    <a:lnTo>
                      <a:pt x="127" y="123"/>
                    </a:lnTo>
                    <a:lnTo>
                      <a:pt x="133" y="103"/>
                    </a:lnTo>
                    <a:lnTo>
                      <a:pt x="140" y="85"/>
                    </a:lnTo>
                    <a:lnTo>
                      <a:pt x="151" y="71"/>
                    </a:lnTo>
                    <a:lnTo>
                      <a:pt x="166" y="54"/>
                    </a:lnTo>
                    <a:lnTo>
                      <a:pt x="181" y="41"/>
                    </a:lnTo>
                    <a:lnTo>
                      <a:pt x="196" y="28"/>
                    </a:lnTo>
                    <a:lnTo>
                      <a:pt x="213" y="19"/>
                    </a:lnTo>
                    <a:lnTo>
                      <a:pt x="233" y="10"/>
                    </a:lnTo>
                    <a:lnTo>
                      <a:pt x="255" y="4"/>
                    </a:lnTo>
                    <a:lnTo>
                      <a:pt x="279" y="2"/>
                    </a:lnTo>
                    <a:lnTo>
                      <a:pt x="299" y="0"/>
                    </a:lnTo>
                    <a:lnTo>
                      <a:pt x="320" y="0"/>
                    </a:lnTo>
                    <a:lnTo>
                      <a:pt x="340" y="2"/>
                    </a:lnTo>
                    <a:lnTo>
                      <a:pt x="356" y="4"/>
                    </a:lnTo>
                    <a:lnTo>
                      <a:pt x="374" y="10"/>
                    </a:lnTo>
                    <a:lnTo>
                      <a:pt x="392" y="16"/>
                    </a:lnTo>
                    <a:lnTo>
                      <a:pt x="406" y="24"/>
                    </a:lnTo>
                    <a:lnTo>
                      <a:pt x="422" y="36"/>
                    </a:lnTo>
                    <a:lnTo>
                      <a:pt x="436" y="50"/>
                    </a:lnTo>
                    <a:lnTo>
                      <a:pt x="450" y="65"/>
                    </a:lnTo>
                    <a:lnTo>
                      <a:pt x="463" y="81"/>
                    </a:lnTo>
                    <a:lnTo>
                      <a:pt x="473" y="98"/>
                    </a:lnTo>
                    <a:lnTo>
                      <a:pt x="480" y="119"/>
                    </a:lnTo>
                    <a:lnTo>
                      <a:pt x="485" y="143"/>
                    </a:lnTo>
                    <a:lnTo>
                      <a:pt x="485" y="165"/>
                    </a:lnTo>
                    <a:lnTo>
                      <a:pt x="480" y="188"/>
                    </a:lnTo>
                    <a:lnTo>
                      <a:pt x="474" y="211"/>
                    </a:lnTo>
                    <a:lnTo>
                      <a:pt x="469" y="233"/>
                    </a:lnTo>
                    <a:lnTo>
                      <a:pt x="461" y="259"/>
                    </a:lnTo>
                    <a:lnTo>
                      <a:pt x="457" y="278"/>
                    </a:lnTo>
                    <a:lnTo>
                      <a:pt x="457" y="290"/>
                    </a:lnTo>
                    <a:lnTo>
                      <a:pt x="460" y="300"/>
                    </a:lnTo>
                    <a:lnTo>
                      <a:pt x="464" y="311"/>
                    </a:lnTo>
                    <a:lnTo>
                      <a:pt x="734" y="311"/>
                    </a:lnTo>
                    <a:lnTo>
                      <a:pt x="728" y="363"/>
                    </a:lnTo>
                    <a:lnTo>
                      <a:pt x="727" y="394"/>
                    </a:lnTo>
                    <a:lnTo>
                      <a:pt x="728" y="420"/>
                    </a:lnTo>
                    <a:lnTo>
                      <a:pt x="730" y="444"/>
                    </a:lnTo>
                    <a:lnTo>
                      <a:pt x="733" y="469"/>
                    </a:lnTo>
                    <a:lnTo>
                      <a:pt x="737" y="494"/>
                    </a:lnTo>
                    <a:lnTo>
                      <a:pt x="745" y="511"/>
                    </a:lnTo>
                    <a:lnTo>
                      <a:pt x="755" y="525"/>
                    </a:lnTo>
                    <a:lnTo>
                      <a:pt x="768" y="538"/>
                    </a:lnTo>
                    <a:lnTo>
                      <a:pt x="785" y="548"/>
                    </a:lnTo>
                    <a:lnTo>
                      <a:pt x="803" y="555"/>
                    </a:lnTo>
                    <a:lnTo>
                      <a:pt x="821" y="558"/>
                    </a:lnTo>
                    <a:lnTo>
                      <a:pt x="841" y="559"/>
                    </a:lnTo>
                    <a:lnTo>
                      <a:pt x="864" y="559"/>
                    </a:lnTo>
                    <a:lnTo>
                      <a:pt x="888" y="556"/>
                    </a:lnTo>
                    <a:lnTo>
                      <a:pt x="905" y="555"/>
                    </a:lnTo>
                    <a:lnTo>
                      <a:pt x="930" y="552"/>
                    </a:lnTo>
                    <a:lnTo>
                      <a:pt x="956" y="549"/>
                    </a:lnTo>
                    <a:lnTo>
                      <a:pt x="984" y="549"/>
                    </a:lnTo>
                    <a:lnTo>
                      <a:pt x="1008" y="552"/>
                    </a:lnTo>
                    <a:lnTo>
                      <a:pt x="1032" y="556"/>
                    </a:lnTo>
                    <a:lnTo>
                      <a:pt x="1056" y="565"/>
                    </a:lnTo>
                    <a:lnTo>
                      <a:pt x="1076" y="573"/>
                    </a:lnTo>
                    <a:lnTo>
                      <a:pt x="1095" y="588"/>
                    </a:lnTo>
                    <a:lnTo>
                      <a:pt x="1108" y="603"/>
                    </a:lnTo>
                    <a:lnTo>
                      <a:pt x="1119" y="621"/>
                    </a:lnTo>
                    <a:lnTo>
                      <a:pt x="1126" y="641"/>
                    </a:lnTo>
                    <a:lnTo>
                      <a:pt x="1129" y="661"/>
                    </a:lnTo>
                    <a:lnTo>
                      <a:pt x="1126" y="684"/>
                    </a:lnTo>
                    <a:lnTo>
                      <a:pt x="1125" y="706"/>
                    </a:lnTo>
                    <a:lnTo>
                      <a:pt x="1126" y="729"/>
                    </a:lnTo>
                    <a:lnTo>
                      <a:pt x="1129" y="749"/>
                    </a:lnTo>
                    <a:lnTo>
                      <a:pt x="1136" y="767"/>
                    </a:lnTo>
                    <a:lnTo>
                      <a:pt x="1145" y="785"/>
                    </a:lnTo>
                    <a:lnTo>
                      <a:pt x="1156" y="798"/>
                    </a:lnTo>
                    <a:lnTo>
                      <a:pt x="1173" y="811"/>
                    </a:lnTo>
                    <a:lnTo>
                      <a:pt x="1196" y="819"/>
                    </a:lnTo>
                    <a:lnTo>
                      <a:pt x="1220" y="826"/>
                    </a:lnTo>
                    <a:lnTo>
                      <a:pt x="1239" y="832"/>
                    </a:lnTo>
                    <a:lnTo>
                      <a:pt x="1263" y="837"/>
                    </a:lnTo>
                    <a:lnTo>
                      <a:pt x="1292" y="843"/>
                    </a:lnTo>
                    <a:lnTo>
                      <a:pt x="1316" y="847"/>
                    </a:lnTo>
                    <a:lnTo>
                      <a:pt x="1340" y="854"/>
                    </a:lnTo>
                    <a:lnTo>
                      <a:pt x="1359" y="861"/>
                    </a:lnTo>
                    <a:lnTo>
                      <a:pt x="1379" y="870"/>
                    </a:lnTo>
                    <a:lnTo>
                      <a:pt x="1395" y="881"/>
                    </a:lnTo>
                    <a:lnTo>
                      <a:pt x="1407" y="893"/>
                    </a:lnTo>
                    <a:lnTo>
                      <a:pt x="1424" y="911"/>
                    </a:lnTo>
                    <a:lnTo>
                      <a:pt x="1434" y="928"/>
                    </a:lnTo>
                    <a:lnTo>
                      <a:pt x="1443" y="946"/>
                    </a:lnTo>
                    <a:lnTo>
                      <a:pt x="1447" y="972"/>
                    </a:lnTo>
                    <a:lnTo>
                      <a:pt x="1444" y="996"/>
                    </a:lnTo>
                    <a:lnTo>
                      <a:pt x="1440" y="1017"/>
                    </a:lnTo>
                    <a:lnTo>
                      <a:pt x="1434" y="1044"/>
                    </a:lnTo>
                    <a:lnTo>
                      <a:pt x="1427" y="1073"/>
                    </a:lnTo>
                    <a:lnTo>
                      <a:pt x="1420" y="1100"/>
                    </a:lnTo>
                    <a:lnTo>
                      <a:pt x="1417" y="1123"/>
                    </a:lnTo>
                    <a:lnTo>
                      <a:pt x="1417" y="1141"/>
                    </a:lnTo>
                    <a:lnTo>
                      <a:pt x="1421" y="1168"/>
                    </a:lnTo>
                    <a:lnTo>
                      <a:pt x="1427" y="1190"/>
                    </a:lnTo>
                    <a:lnTo>
                      <a:pt x="1436" y="1207"/>
                    </a:lnTo>
                    <a:lnTo>
                      <a:pt x="1445" y="1224"/>
                    </a:lnTo>
                    <a:lnTo>
                      <a:pt x="1460" y="1243"/>
                    </a:lnTo>
                    <a:lnTo>
                      <a:pt x="1475" y="1261"/>
                    </a:lnTo>
                    <a:lnTo>
                      <a:pt x="1493" y="1277"/>
                    </a:lnTo>
                    <a:lnTo>
                      <a:pt x="1515" y="1289"/>
                    </a:lnTo>
                    <a:lnTo>
                      <a:pt x="1534" y="1296"/>
                    </a:lnTo>
                    <a:lnTo>
                      <a:pt x="1556" y="1302"/>
                    </a:lnTo>
                    <a:lnTo>
                      <a:pt x="1577" y="1305"/>
                    </a:lnTo>
                    <a:lnTo>
                      <a:pt x="1602" y="1306"/>
                    </a:lnTo>
                    <a:lnTo>
                      <a:pt x="1628" y="1305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Freeform 7"/>
              <p:cNvSpPr>
                <a:spLocks/>
              </p:cNvSpPr>
              <p:nvPr/>
            </p:nvSpPr>
            <p:spPr bwMode="auto">
              <a:xfrm>
                <a:off x="1489" y="1070"/>
                <a:ext cx="1634" cy="1327"/>
              </a:xfrm>
              <a:custGeom>
                <a:avLst/>
                <a:gdLst>
                  <a:gd name="T0" fmla="*/ 1630 w 1635"/>
                  <a:gd name="T1" fmla="*/ 0 h 1327"/>
                  <a:gd name="T2" fmla="*/ 1 w 1635"/>
                  <a:gd name="T3" fmla="*/ 1327 h 1327"/>
                  <a:gd name="T4" fmla="*/ 154 w 1635"/>
                  <a:gd name="T5" fmla="*/ 1301 h 1327"/>
                  <a:gd name="T6" fmla="*/ 150 w 1635"/>
                  <a:gd name="T7" fmla="*/ 1258 h 1327"/>
                  <a:gd name="T8" fmla="*/ 133 w 1635"/>
                  <a:gd name="T9" fmla="*/ 1198 h 1327"/>
                  <a:gd name="T10" fmla="*/ 127 w 1635"/>
                  <a:gd name="T11" fmla="*/ 1150 h 1327"/>
                  <a:gd name="T12" fmla="*/ 138 w 1635"/>
                  <a:gd name="T13" fmla="*/ 1101 h 1327"/>
                  <a:gd name="T14" fmla="*/ 172 w 1635"/>
                  <a:gd name="T15" fmla="*/ 1058 h 1327"/>
                  <a:gd name="T16" fmla="*/ 214 w 1635"/>
                  <a:gd name="T17" fmla="*/ 1027 h 1327"/>
                  <a:gd name="T18" fmla="*/ 265 w 1635"/>
                  <a:gd name="T19" fmla="*/ 1012 h 1327"/>
                  <a:gd name="T20" fmla="*/ 339 w 1635"/>
                  <a:gd name="T21" fmla="*/ 1013 h 1327"/>
                  <a:gd name="T22" fmla="*/ 387 w 1635"/>
                  <a:gd name="T23" fmla="*/ 1023 h 1327"/>
                  <a:gd name="T24" fmla="*/ 435 w 1635"/>
                  <a:gd name="T25" fmla="*/ 1057 h 1327"/>
                  <a:gd name="T26" fmla="*/ 467 w 1635"/>
                  <a:gd name="T27" fmla="*/ 1098 h 1327"/>
                  <a:gd name="T28" fmla="*/ 481 w 1635"/>
                  <a:gd name="T29" fmla="*/ 1142 h 1327"/>
                  <a:gd name="T30" fmla="*/ 478 w 1635"/>
                  <a:gd name="T31" fmla="*/ 1190 h 1327"/>
                  <a:gd name="T32" fmla="*/ 467 w 1635"/>
                  <a:gd name="T33" fmla="*/ 1234 h 1327"/>
                  <a:gd name="T34" fmla="*/ 456 w 1635"/>
                  <a:gd name="T35" fmla="*/ 1279 h 1327"/>
                  <a:gd name="T36" fmla="*/ 461 w 1635"/>
                  <a:gd name="T37" fmla="*/ 1321 h 1327"/>
                  <a:gd name="T38" fmla="*/ 733 w 1635"/>
                  <a:gd name="T39" fmla="*/ 1274 h 1327"/>
                  <a:gd name="T40" fmla="*/ 735 w 1635"/>
                  <a:gd name="T41" fmla="*/ 1215 h 1327"/>
                  <a:gd name="T42" fmla="*/ 740 w 1635"/>
                  <a:gd name="T43" fmla="*/ 1166 h 1327"/>
                  <a:gd name="T44" fmla="*/ 752 w 1635"/>
                  <a:gd name="T45" fmla="*/ 1123 h 1327"/>
                  <a:gd name="T46" fmla="*/ 776 w 1635"/>
                  <a:gd name="T47" fmla="*/ 1095 h 1327"/>
                  <a:gd name="T48" fmla="*/ 810 w 1635"/>
                  <a:gd name="T49" fmla="*/ 1080 h 1327"/>
                  <a:gd name="T50" fmla="*/ 843 w 1635"/>
                  <a:gd name="T51" fmla="*/ 1075 h 1327"/>
                  <a:gd name="T52" fmla="*/ 890 w 1635"/>
                  <a:gd name="T53" fmla="*/ 1077 h 1327"/>
                  <a:gd name="T54" fmla="*/ 932 w 1635"/>
                  <a:gd name="T55" fmla="*/ 1081 h 1327"/>
                  <a:gd name="T56" fmla="*/ 986 w 1635"/>
                  <a:gd name="T57" fmla="*/ 1084 h 1327"/>
                  <a:gd name="T58" fmla="*/ 1034 w 1635"/>
                  <a:gd name="T59" fmla="*/ 1077 h 1327"/>
                  <a:gd name="T60" fmla="*/ 1078 w 1635"/>
                  <a:gd name="T61" fmla="*/ 1061 h 1327"/>
                  <a:gd name="T62" fmla="*/ 1110 w 1635"/>
                  <a:gd name="T63" fmla="*/ 1032 h 1327"/>
                  <a:gd name="T64" fmla="*/ 1128 w 1635"/>
                  <a:gd name="T65" fmla="*/ 995 h 1327"/>
                  <a:gd name="T66" fmla="*/ 1128 w 1635"/>
                  <a:gd name="T67" fmla="*/ 953 h 1327"/>
                  <a:gd name="T68" fmla="*/ 1128 w 1635"/>
                  <a:gd name="T69" fmla="*/ 906 h 1327"/>
                  <a:gd name="T70" fmla="*/ 1138 w 1635"/>
                  <a:gd name="T71" fmla="*/ 868 h 1327"/>
                  <a:gd name="T72" fmla="*/ 1158 w 1635"/>
                  <a:gd name="T73" fmla="*/ 837 h 1327"/>
                  <a:gd name="T74" fmla="*/ 1199 w 1635"/>
                  <a:gd name="T75" fmla="*/ 816 h 1327"/>
                  <a:gd name="T76" fmla="*/ 1243 w 1635"/>
                  <a:gd name="T77" fmla="*/ 803 h 1327"/>
                  <a:gd name="T78" fmla="*/ 1295 w 1635"/>
                  <a:gd name="T79" fmla="*/ 792 h 1327"/>
                  <a:gd name="T80" fmla="*/ 1342 w 1635"/>
                  <a:gd name="T81" fmla="*/ 780 h 1327"/>
                  <a:gd name="T82" fmla="*/ 1381 w 1635"/>
                  <a:gd name="T83" fmla="*/ 765 h 1327"/>
                  <a:gd name="T84" fmla="*/ 1411 w 1635"/>
                  <a:gd name="T85" fmla="*/ 742 h 1327"/>
                  <a:gd name="T86" fmla="*/ 1436 w 1635"/>
                  <a:gd name="T87" fmla="*/ 707 h 1327"/>
                  <a:gd name="T88" fmla="*/ 1449 w 1635"/>
                  <a:gd name="T89" fmla="*/ 662 h 1327"/>
                  <a:gd name="T90" fmla="*/ 1443 w 1635"/>
                  <a:gd name="T91" fmla="*/ 618 h 1327"/>
                  <a:gd name="T92" fmla="*/ 1429 w 1635"/>
                  <a:gd name="T93" fmla="*/ 561 h 1327"/>
                  <a:gd name="T94" fmla="*/ 1421 w 1635"/>
                  <a:gd name="T95" fmla="*/ 513 h 1327"/>
                  <a:gd name="T96" fmla="*/ 1423 w 1635"/>
                  <a:gd name="T97" fmla="*/ 467 h 1327"/>
                  <a:gd name="T98" fmla="*/ 1438 w 1635"/>
                  <a:gd name="T99" fmla="*/ 427 h 1327"/>
                  <a:gd name="T100" fmla="*/ 1462 w 1635"/>
                  <a:gd name="T101" fmla="*/ 392 h 1327"/>
                  <a:gd name="T102" fmla="*/ 1497 w 1635"/>
                  <a:gd name="T103" fmla="*/ 358 h 1327"/>
                  <a:gd name="T104" fmla="*/ 1538 w 1635"/>
                  <a:gd name="T105" fmla="*/ 338 h 1327"/>
                  <a:gd name="T106" fmla="*/ 1579 w 1635"/>
                  <a:gd name="T107" fmla="*/ 330 h 1327"/>
                  <a:gd name="T108" fmla="*/ 1630 w 1635"/>
                  <a:gd name="T109" fmla="*/ 330 h 1327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635"/>
                  <a:gd name="T166" fmla="*/ 0 h 1327"/>
                  <a:gd name="T167" fmla="*/ 1635 w 1635"/>
                  <a:gd name="T168" fmla="*/ 1327 h 1327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635" h="1327">
                    <a:moveTo>
                      <a:pt x="1635" y="330"/>
                    </a:moveTo>
                    <a:lnTo>
                      <a:pt x="1635" y="0"/>
                    </a:lnTo>
                    <a:lnTo>
                      <a:pt x="0" y="0"/>
                    </a:lnTo>
                    <a:lnTo>
                      <a:pt x="1" y="1327"/>
                    </a:lnTo>
                    <a:lnTo>
                      <a:pt x="147" y="1327"/>
                    </a:lnTo>
                    <a:lnTo>
                      <a:pt x="154" y="1301"/>
                    </a:lnTo>
                    <a:lnTo>
                      <a:pt x="154" y="1283"/>
                    </a:lnTo>
                    <a:lnTo>
                      <a:pt x="150" y="1258"/>
                    </a:lnTo>
                    <a:lnTo>
                      <a:pt x="141" y="1231"/>
                    </a:lnTo>
                    <a:lnTo>
                      <a:pt x="133" y="1198"/>
                    </a:lnTo>
                    <a:lnTo>
                      <a:pt x="128" y="1173"/>
                    </a:lnTo>
                    <a:lnTo>
                      <a:pt x="127" y="1150"/>
                    </a:lnTo>
                    <a:lnTo>
                      <a:pt x="131" y="1125"/>
                    </a:lnTo>
                    <a:lnTo>
                      <a:pt x="138" y="1101"/>
                    </a:lnTo>
                    <a:lnTo>
                      <a:pt x="154" y="1077"/>
                    </a:lnTo>
                    <a:lnTo>
                      <a:pt x="172" y="1058"/>
                    </a:lnTo>
                    <a:lnTo>
                      <a:pt x="192" y="1040"/>
                    </a:lnTo>
                    <a:lnTo>
                      <a:pt x="214" y="1027"/>
                    </a:lnTo>
                    <a:lnTo>
                      <a:pt x="241" y="1016"/>
                    </a:lnTo>
                    <a:lnTo>
                      <a:pt x="265" y="1012"/>
                    </a:lnTo>
                    <a:lnTo>
                      <a:pt x="299" y="1010"/>
                    </a:lnTo>
                    <a:lnTo>
                      <a:pt x="339" y="1013"/>
                    </a:lnTo>
                    <a:lnTo>
                      <a:pt x="364" y="1016"/>
                    </a:lnTo>
                    <a:lnTo>
                      <a:pt x="387" y="1023"/>
                    </a:lnTo>
                    <a:lnTo>
                      <a:pt x="408" y="1036"/>
                    </a:lnTo>
                    <a:lnTo>
                      <a:pt x="435" y="1057"/>
                    </a:lnTo>
                    <a:lnTo>
                      <a:pt x="452" y="1077"/>
                    </a:lnTo>
                    <a:lnTo>
                      <a:pt x="467" y="1098"/>
                    </a:lnTo>
                    <a:lnTo>
                      <a:pt x="476" y="1121"/>
                    </a:lnTo>
                    <a:lnTo>
                      <a:pt x="481" y="1142"/>
                    </a:lnTo>
                    <a:lnTo>
                      <a:pt x="481" y="1166"/>
                    </a:lnTo>
                    <a:lnTo>
                      <a:pt x="478" y="1190"/>
                    </a:lnTo>
                    <a:lnTo>
                      <a:pt x="473" y="1212"/>
                    </a:lnTo>
                    <a:lnTo>
                      <a:pt x="467" y="1234"/>
                    </a:lnTo>
                    <a:lnTo>
                      <a:pt x="460" y="1256"/>
                    </a:lnTo>
                    <a:lnTo>
                      <a:pt x="456" y="1279"/>
                    </a:lnTo>
                    <a:lnTo>
                      <a:pt x="456" y="1298"/>
                    </a:lnTo>
                    <a:lnTo>
                      <a:pt x="461" y="1321"/>
                    </a:lnTo>
                    <a:lnTo>
                      <a:pt x="735" y="1321"/>
                    </a:lnTo>
                    <a:lnTo>
                      <a:pt x="733" y="1274"/>
                    </a:lnTo>
                    <a:lnTo>
                      <a:pt x="735" y="1241"/>
                    </a:lnTo>
                    <a:lnTo>
                      <a:pt x="735" y="1215"/>
                    </a:lnTo>
                    <a:lnTo>
                      <a:pt x="737" y="1191"/>
                    </a:lnTo>
                    <a:lnTo>
                      <a:pt x="740" y="1166"/>
                    </a:lnTo>
                    <a:lnTo>
                      <a:pt x="745" y="1140"/>
                    </a:lnTo>
                    <a:lnTo>
                      <a:pt x="752" y="1123"/>
                    </a:lnTo>
                    <a:lnTo>
                      <a:pt x="762" y="1108"/>
                    </a:lnTo>
                    <a:lnTo>
                      <a:pt x="776" y="1095"/>
                    </a:lnTo>
                    <a:lnTo>
                      <a:pt x="792" y="1085"/>
                    </a:lnTo>
                    <a:lnTo>
                      <a:pt x="810" y="1080"/>
                    </a:lnTo>
                    <a:lnTo>
                      <a:pt x="830" y="1077"/>
                    </a:lnTo>
                    <a:lnTo>
                      <a:pt x="848" y="1075"/>
                    </a:lnTo>
                    <a:lnTo>
                      <a:pt x="872" y="1075"/>
                    </a:lnTo>
                    <a:lnTo>
                      <a:pt x="895" y="1077"/>
                    </a:lnTo>
                    <a:lnTo>
                      <a:pt x="913" y="1080"/>
                    </a:lnTo>
                    <a:lnTo>
                      <a:pt x="937" y="1081"/>
                    </a:lnTo>
                    <a:lnTo>
                      <a:pt x="963" y="1084"/>
                    </a:lnTo>
                    <a:lnTo>
                      <a:pt x="991" y="1084"/>
                    </a:lnTo>
                    <a:lnTo>
                      <a:pt x="1015" y="1081"/>
                    </a:lnTo>
                    <a:lnTo>
                      <a:pt x="1039" y="1077"/>
                    </a:lnTo>
                    <a:lnTo>
                      <a:pt x="1064" y="1071"/>
                    </a:lnTo>
                    <a:lnTo>
                      <a:pt x="1083" y="1061"/>
                    </a:lnTo>
                    <a:lnTo>
                      <a:pt x="1102" y="1049"/>
                    </a:lnTo>
                    <a:lnTo>
                      <a:pt x="1115" y="1032"/>
                    </a:lnTo>
                    <a:lnTo>
                      <a:pt x="1128" y="1013"/>
                    </a:lnTo>
                    <a:lnTo>
                      <a:pt x="1133" y="995"/>
                    </a:lnTo>
                    <a:lnTo>
                      <a:pt x="1136" y="974"/>
                    </a:lnTo>
                    <a:lnTo>
                      <a:pt x="1133" y="953"/>
                    </a:lnTo>
                    <a:lnTo>
                      <a:pt x="1132" y="930"/>
                    </a:lnTo>
                    <a:lnTo>
                      <a:pt x="1133" y="906"/>
                    </a:lnTo>
                    <a:lnTo>
                      <a:pt x="1138" y="888"/>
                    </a:lnTo>
                    <a:lnTo>
                      <a:pt x="1143" y="868"/>
                    </a:lnTo>
                    <a:lnTo>
                      <a:pt x="1152" y="849"/>
                    </a:lnTo>
                    <a:lnTo>
                      <a:pt x="1163" y="837"/>
                    </a:lnTo>
                    <a:lnTo>
                      <a:pt x="1181" y="824"/>
                    </a:lnTo>
                    <a:lnTo>
                      <a:pt x="1204" y="816"/>
                    </a:lnTo>
                    <a:lnTo>
                      <a:pt x="1227" y="809"/>
                    </a:lnTo>
                    <a:lnTo>
                      <a:pt x="1248" y="803"/>
                    </a:lnTo>
                    <a:lnTo>
                      <a:pt x="1270" y="797"/>
                    </a:lnTo>
                    <a:lnTo>
                      <a:pt x="1300" y="792"/>
                    </a:lnTo>
                    <a:lnTo>
                      <a:pt x="1323" y="787"/>
                    </a:lnTo>
                    <a:lnTo>
                      <a:pt x="1347" y="780"/>
                    </a:lnTo>
                    <a:lnTo>
                      <a:pt x="1366" y="773"/>
                    </a:lnTo>
                    <a:lnTo>
                      <a:pt x="1386" y="765"/>
                    </a:lnTo>
                    <a:lnTo>
                      <a:pt x="1402" y="753"/>
                    </a:lnTo>
                    <a:lnTo>
                      <a:pt x="1416" y="742"/>
                    </a:lnTo>
                    <a:lnTo>
                      <a:pt x="1431" y="724"/>
                    </a:lnTo>
                    <a:lnTo>
                      <a:pt x="1441" y="707"/>
                    </a:lnTo>
                    <a:lnTo>
                      <a:pt x="1450" y="687"/>
                    </a:lnTo>
                    <a:lnTo>
                      <a:pt x="1454" y="662"/>
                    </a:lnTo>
                    <a:lnTo>
                      <a:pt x="1451" y="641"/>
                    </a:lnTo>
                    <a:lnTo>
                      <a:pt x="1448" y="618"/>
                    </a:lnTo>
                    <a:lnTo>
                      <a:pt x="1441" y="591"/>
                    </a:lnTo>
                    <a:lnTo>
                      <a:pt x="1434" y="561"/>
                    </a:lnTo>
                    <a:lnTo>
                      <a:pt x="1427" y="535"/>
                    </a:lnTo>
                    <a:lnTo>
                      <a:pt x="1426" y="513"/>
                    </a:lnTo>
                    <a:lnTo>
                      <a:pt x="1426" y="494"/>
                    </a:lnTo>
                    <a:lnTo>
                      <a:pt x="1428" y="467"/>
                    </a:lnTo>
                    <a:lnTo>
                      <a:pt x="1436" y="444"/>
                    </a:lnTo>
                    <a:lnTo>
                      <a:pt x="1443" y="427"/>
                    </a:lnTo>
                    <a:lnTo>
                      <a:pt x="1452" y="410"/>
                    </a:lnTo>
                    <a:lnTo>
                      <a:pt x="1467" y="392"/>
                    </a:lnTo>
                    <a:lnTo>
                      <a:pt x="1482" y="374"/>
                    </a:lnTo>
                    <a:lnTo>
                      <a:pt x="1502" y="358"/>
                    </a:lnTo>
                    <a:lnTo>
                      <a:pt x="1523" y="345"/>
                    </a:lnTo>
                    <a:lnTo>
                      <a:pt x="1543" y="338"/>
                    </a:lnTo>
                    <a:lnTo>
                      <a:pt x="1563" y="333"/>
                    </a:lnTo>
                    <a:lnTo>
                      <a:pt x="1584" y="330"/>
                    </a:lnTo>
                    <a:lnTo>
                      <a:pt x="1609" y="330"/>
                    </a:lnTo>
                    <a:lnTo>
                      <a:pt x="1635" y="33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</p:grpSp>
        <p:sp>
          <p:nvSpPr>
            <p:cNvPr id="83" name="Rectangle 82"/>
            <p:cNvSpPr/>
            <p:nvPr/>
          </p:nvSpPr>
          <p:spPr>
            <a:xfrm>
              <a:off x="1754188" y="1960248"/>
              <a:ext cx="1641476" cy="1237104"/>
            </a:xfrm>
            <a:prstGeom prst="rect">
              <a:avLst/>
            </a:prstGeom>
            <a:ln w="28575">
              <a:noFill/>
            </a:ln>
          </p:spPr>
          <p:txBody>
            <a:bodyPr tIns="91440" bIns="91440">
              <a:spAutoFit/>
            </a:bodyPr>
            <a:lstStyle/>
            <a:p>
              <a:pPr marL="120650" algn="ctr" eaLnBrk="1" fontAlgn="auto" hangingPunct="1">
                <a:spcBef>
                  <a:spcPts val="600"/>
                </a:spcBef>
                <a:spcAft>
                  <a:spcPts val="600"/>
                </a:spcAft>
                <a:defRPr/>
              </a:pPr>
              <a:r>
                <a:rPr lang="en-US" sz="2000" b="1" dirty="0">
                  <a:solidFill>
                    <a:schemeClr val="bg1"/>
                  </a:solidFill>
                  <a:latin typeface="Arial"/>
                  <a:ea typeface="+mn-ea"/>
                </a:rPr>
                <a:t>Paid </a:t>
              </a:r>
              <a:r>
                <a:rPr lang="en-US" sz="2000" b="1" dirty="0" smtClean="0">
                  <a:solidFill>
                    <a:schemeClr val="bg1"/>
                  </a:solidFill>
                  <a:latin typeface="Arial"/>
                  <a:ea typeface="+mn-ea"/>
                </a:rPr>
                <a:t>Leave</a:t>
              </a:r>
            </a:p>
            <a:p>
              <a:pPr marL="120650" algn="ctr" eaLnBrk="1" fontAlgn="auto" hangingPunct="1">
                <a:spcBef>
                  <a:spcPts val="600"/>
                </a:spcBef>
                <a:spcAft>
                  <a:spcPts val="600"/>
                </a:spcAft>
                <a:defRPr/>
              </a:pPr>
              <a:r>
                <a:rPr lang="en-US" sz="1600" dirty="0" smtClean="0">
                  <a:solidFill>
                    <a:schemeClr val="bg1"/>
                  </a:solidFill>
                  <a:latin typeface="Arial"/>
                  <a:ea typeface="+mn-ea"/>
                </a:rPr>
                <a:t>(15%)</a:t>
              </a:r>
              <a:endParaRPr lang="en-US" sz="1600" dirty="0">
                <a:solidFill>
                  <a:schemeClr val="bg1"/>
                </a:solidFill>
                <a:latin typeface="Arial"/>
                <a:ea typeface="+mn-ea"/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5250581" y="1960248"/>
              <a:ext cx="2439310" cy="1268824"/>
            </a:xfrm>
            <a:prstGeom prst="rect">
              <a:avLst/>
            </a:prstGeom>
            <a:ln w="28575">
              <a:noFill/>
            </a:ln>
          </p:spPr>
          <p:txBody>
            <a:bodyPr wrap="square" tIns="91440" bIns="91440">
              <a:spAutoFit/>
            </a:bodyPr>
            <a:lstStyle/>
            <a:p>
              <a:pPr marL="120650" algn="ctr" eaLnBrk="1" fontAlgn="auto" hangingPunct="1">
                <a:spcBef>
                  <a:spcPts val="600"/>
                </a:spcBef>
                <a:spcAft>
                  <a:spcPts val="600"/>
                </a:spcAft>
                <a:defRPr/>
              </a:pPr>
              <a:r>
                <a:rPr lang="en-US" sz="2000" b="1" dirty="0" smtClean="0">
                  <a:solidFill>
                    <a:schemeClr val="bg1"/>
                  </a:solidFill>
                  <a:latin typeface="Arial"/>
                </a:rPr>
                <a:t>Health Insurance</a:t>
              </a:r>
            </a:p>
            <a:p>
              <a:pPr marL="120650" algn="ctr" eaLnBrk="1" fontAlgn="auto" hangingPunct="1">
                <a:spcBef>
                  <a:spcPts val="600"/>
                </a:spcBef>
                <a:spcAft>
                  <a:spcPts val="600"/>
                </a:spcAft>
                <a:defRPr/>
              </a:pPr>
              <a:r>
                <a:rPr lang="en-US" sz="1600" dirty="0" smtClean="0">
                  <a:solidFill>
                    <a:schemeClr val="bg1"/>
                  </a:solidFill>
                  <a:latin typeface="Arial"/>
                </a:rPr>
                <a:t>(21%)</a:t>
              </a:r>
              <a:endParaRPr lang="en-US" sz="1600" dirty="0">
                <a:solidFill>
                  <a:schemeClr val="bg1"/>
                </a:solidFill>
                <a:latin typeface="Arial"/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5410428" y="5226182"/>
              <a:ext cx="1963738" cy="1237104"/>
            </a:xfrm>
            <a:prstGeom prst="rect">
              <a:avLst/>
            </a:prstGeom>
            <a:ln w="28575">
              <a:noFill/>
            </a:ln>
          </p:spPr>
          <p:txBody>
            <a:bodyPr tIns="91440" bIns="91440">
              <a:spAutoFit/>
            </a:bodyPr>
            <a:lstStyle/>
            <a:p>
              <a:pPr marL="120650" algn="ctr" eaLnBrk="1" fontAlgn="auto" hangingPunct="1">
                <a:spcBef>
                  <a:spcPts val="600"/>
                </a:spcBef>
                <a:spcAft>
                  <a:spcPts val="600"/>
                </a:spcAft>
                <a:defRPr/>
              </a:pPr>
              <a:r>
                <a:rPr lang="en-US" sz="2000" b="1" dirty="0" smtClean="0">
                  <a:solidFill>
                    <a:schemeClr val="bg1"/>
                  </a:solidFill>
                  <a:latin typeface="Arial"/>
                  <a:ea typeface="+mn-ea"/>
                </a:rPr>
                <a:t>Life Insurance</a:t>
              </a:r>
            </a:p>
            <a:p>
              <a:pPr marL="120650" algn="ctr" eaLnBrk="1" fontAlgn="auto" hangingPunct="1">
                <a:spcBef>
                  <a:spcPts val="600"/>
                </a:spcBef>
                <a:spcAft>
                  <a:spcPts val="600"/>
                </a:spcAft>
                <a:defRPr/>
              </a:pPr>
              <a:r>
                <a:rPr lang="en-US" sz="1600" dirty="0" smtClean="0">
                  <a:solidFill>
                    <a:schemeClr val="bg1"/>
                  </a:solidFill>
                  <a:latin typeface="Arial"/>
                  <a:ea typeface="+mn-ea"/>
                </a:rPr>
                <a:t>(1%)</a:t>
              </a:r>
              <a:endParaRPr lang="en-US" sz="1600" dirty="0">
                <a:solidFill>
                  <a:schemeClr val="bg1"/>
                </a:solidFill>
                <a:latin typeface="Arial"/>
                <a:ea typeface="+mn-ea"/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1719263" y="5368926"/>
              <a:ext cx="1943100" cy="951618"/>
            </a:xfrm>
            <a:prstGeom prst="rect">
              <a:avLst/>
            </a:prstGeom>
            <a:ln w="28575">
              <a:noFill/>
            </a:ln>
          </p:spPr>
          <p:txBody>
            <a:bodyPr tIns="91440" bIns="91440">
              <a:spAutoFit/>
            </a:bodyPr>
            <a:lstStyle/>
            <a:p>
              <a:pPr marL="120650" algn="ctr" eaLnBrk="1" fontAlgn="auto" hangingPunct="1">
                <a:spcBef>
                  <a:spcPts val="600"/>
                </a:spcBef>
                <a:spcAft>
                  <a:spcPts val="600"/>
                </a:spcAft>
                <a:defRPr/>
              </a:pPr>
              <a:r>
                <a:rPr lang="en-US" sz="2000" b="1" dirty="0" smtClean="0">
                  <a:solidFill>
                    <a:schemeClr val="bg1"/>
                  </a:solidFill>
                  <a:latin typeface="Arial"/>
                  <a:ea typeface="+mn-ea"/>
                </a:rPr>
                <a:t>Retirement</a:t>
              </a:r>
            </a:p>
            <a:p>
              <a:pPr marL="120650" algn="ctr" eaLnBrk="1" fontAlgn="auto" hangingPunct="1">
                <a:spcBef>
                  <a:spcPts val="600"/>
                </a:spcBef>
                <a:spcAft>
                  <a:spcPts val="600"/>
                </a:spcAft>
                <a:defRPr/>
              </a:pPr>
              <a:r>
                <a:rPr lang="en-US" sz="1600" dirty="0" smtClean="0">
                  <a:solidFill>
                    <a:schemeClr val="bg1"/>
                  </a:solidFill>
                  <a:latin typeface="Arial"/>
                </a:rPr>
                <a:t>(24% - 38%)</a:t>
              </a:r>
              <a:endParaRPr lang="en-US" sz="1600" dirty="0">
                <a:solidFill>
                  <a:schemeClr val="bg1"/>
                </a:solidFill>
                <a:latin typeface="Arial"/>
              </a:endParaRP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3395663" y="3819525"/>
              <a:ext cx="2039937" cy="840596"/>
            </a:xfrm>
            <a:prstGeom prst="rect">
              <a:avLst/>
            </a:prstGeom>
            <a:ln w="28575">
              <a:noFill/>
            </a:ln>
          </p:spPr>
          <p:txBody>
            <a:bodyPr wrap="square" tIns="91440" bIns="91440">
              <a:spAutoFit/>
            </a:bodyPr>
            <a:lstStyle/>
            <a:p>
              <a:pPr marL="120650" algn="ctr" eaLnBrk="1" fontAlgn="auto" hangingPunct="1">
                <a:spcBef>
                  <a:spcPts val="600"/>
                </a:spcBef>
                <a:spcAft>
                  <a:spcPts val="600"/>
                </a:spcAft>
                <a:defRPr/>
              </a:pPr>
              <a:r>
                <a:rPr lang="en-US" sz="1800" b="1" dirty="0" smtClean="0">
                  <a:latin typeface="Arial"/>
                  <a:ea typeface="+mn-ea"/>
                </a:rPr>
                <a:t>Pay</a:t>
              </a:r>
            </a:p>
            <a:p>
              <a:pPr marL="120650" algn="ctr" eaLnBrk="1" fontAlgn="auto" hangingPunct="1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sz="1800" dirty="0" smtClean="0">
                  <a:latin typeface="Arial"/>
                  <a:ea typeface="+mn-ea"/>
                </a:rPr>
                <a:t>(ex. $100k)</a:t>
              </a:r>
              <a:endParaRPr lang="en-US" sz="1800" dirty="0">
                <a:latin typeface="Arial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66293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800" dirty="0" smtClean="0"/>
              <a:t>FEHB Enrollment</a:t>
            </a: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74C8B82-7D94-4FA4-BB00-DD7E0BBE0631}" type="slidenum">
              <a:rPr lang="en-US" altLang="en-US" sz="1000" smtClean="0">
                <a:solidFill>
                  <a:srgbClr val="989A99"/>
                </a:solidFill>
              </a:rPr>
              <a:pPr>
                <a:spcBef>
                  <a:spcPct val="0"/>
                </a:spcBef>
                <a:buFontTx/>
                <a:buNone/>
              </a:pPr>
              <a:t>30</a:t>
            </a:fld>
            <a:endParaRPr lang="en-US" altLang="en-US" sz="1000" smtClean="0">
              <a:solidFill>
                <a:srgbClr val="989A99"/>
              </a:solidFill>
            </a:endParaRPr>
          </a:p>
        </p:txBody>
      </p:sp>
      <p:grpSp>
        <p:nvGrpSpPr>
          <p:cNvPr id="22533" name="Group 1"/>
          <p:cNvGrpSpPr>
            <a:grpSpLocks/>
          </p:cNvGrpSpPr>
          <p:nvPr/>
        </p:nvGrpSpPr>
        <p:grpSpPr bwMode="auto">
          <a:xfrm>
            <a:off x="160966" y="2555078"/>
            <a:ext cx="9242425" cy="1026322"/>
            <a:chOff x="157163" y="990598"/>
            <a:chExt cx="9242425" cy="800102"/>
          </a:xfrm>
        </p:grpSpPr>
        <p:sp>
          <p:nvSpPr>
            <p:cNvPr id="11" name="Rectangle 10"/>
            <p:cNvSpPr/>
            <p:nvPr/>
          </p:nvSpPr>
          <p:spPr bwMode="auto">
            <a:xfrm>
              <a:off x="157163" y="1100138"/>
              <a:ext cx="1660525" cy="690562"/>
            </a:xfrm>
            <a:prstGeom prst="rect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</a:ln>
            <a:effectLst/>
          </p:spPr>
          <p:txBody>
            <a:bodyPr lIns="36000" tIns="36000" rIns="36000" bIns="36000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 dirty="0">
                <a:solidFill>
                  <a:srgbClr val="313131"/>
                </a:solidFill>
                <a:latin typeface="Arial"/>
                <a:ea typeface="+mn-ea"/>
              </a:endParaRPr>
            </a:p>
          </p:txBody>
        </p:sp>
        <p:sp>
          <p:nvSpPr>
            <p:cNvPr id="21" name="Isosceles Triangle 20"/>
            <p:cNvSpPr/>
            <p:nvPr/>
          </p:nvSpPr>
          <p:spPr bwMode="auto">
            <a:xfrm rot="16200000">
              <a:off x="1373981" y="1346994"/>
              <a:ext cx="244475" cy="642938"/>
            </a:xfrm>
            <a:prstGeom prst="triangle">
              <a:avLst/>
            </a:prstGeom>
            <a:solidFill>
              <a:schemeClr val="accent2">
                <a:lumMod val="50000"/>
              </a:schemeClr>
            </a:solidFill>
            <a:ln w="12700" cap="flat" cmpd="sng" algn="ctr">
              <a:noFill/>
              <a:prstDash val="solid"/>
            </a:ln>
            <a:effectLst/>
          </p:spPr>
          <p:txBody>
            <a:bodyPr lIns="36000" tIns="36000" rIns="36000" bIns="360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 dirty="0">
                <a:solidFill>
                  <a:srgbClr val="313131"/>
                </a:solidFill>
                <a:latin typeface="Arial"/>
                <a:ea typeface="+mn-ea"/>
              </a:endParaRPr>
            </a:p>
          </p:txBody>
        </p:sp>
        <p:sp>
          <p:nvSpPr>
            <p:cNvPr id="22" name="Round Same Side Corner Rectangle 21"/>
            <p:cNvSpPr/>
            <p:nvPr/>
          </p:nvSpPr>
          <p:spPr bwMode="auto">
            <a:xfrm rot="5400000">
              <a:off x="4782345" y="-2616996"/>
              <a:ext cx="669925" cy="7885113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2"/>
            </a:solidFill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kern="0" dirty="0">
                <a:solidFill>
                  <a:prstClr val="white"/>
                </a:solidFill>
                <a:latin typeface="Arial"/>
                <a:ea typeface="+mn-ea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1389063" y="1196659"/>
              <a:ext cx="8010525" cy="233939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950" b="1" dirty="0" smtClean="0">
                  <a:solidFill>
                    <a:schemeClr val="bg1"/>
                  </a:solidFill>
                  <a:latin typeface="Arial"/>
                  <a:ea typeface="+mn-ea"/>
                </a:rPr>
                <a:t>It’s important to identify the right plan for you and your family</a:t>
              </a:r>
              <a:endParaRPr lang="en-US" sz="1950" b="1" dirty="0">
                <a:solidFill>
                  <a:schemeClr val="bg1"/>
                </a:solidFill>
                <a:latin typeface="Arial"/>
                <a:ea typeface="+mn-ea"/>
              </a:endParaRPr>
            </a:p>
          </p:txBody>
        </p:sp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52400" y="3788094"/>
            <a:ext cx="8902700" cy="1088706"/>
            <a:chOff x="157163" y="1889125"/>
            <a:chExt cx="8902700" cy="812800"/>
          </a:xfrm>
        </p:grpSpPr>
        <p:sp>
          <p:nvSpPr>
            <p:cNvPr id="12" name="Rectangle 11"/>
            <p:cNvSpPr/>
            <p:nvPr/>
          </p:nvSpPr>
          <p:spPr bwMode="auto">
            <a:xfrm>
              <a:off x="157163" y="2011363"/>
              <a:ext cx="1660525" cy="690562"/>
            </a:xfrm>
            <a:prstGeom prst="rect">
              <a:avLst/>
            </a:prstGeom>
            <a:solidFill>
              <a:srgbClr val="00A1DE"/>
            </a:solidFill>
            <a:ln w="12700" cap="flat" cmpd="sng" algn="ctr">
              <a:noFill/>
              <a:prstDash val="solid"/>
            </a:ln>
            <a:effectLst/>
          </p:spPr>
          <p:txBody>
            <a:bodyPr lIns="36000" tIns="36000" rIns="36000" bIns="36000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 dirty="0">
                <a:solidFill>
                  <a:srgbClr val="313131"/>
                </a:solidFill>
                <a:latin typeface="Arial"/>
                <a:ea typeface="+mn-ea"/>
              </a:endParaRPr>
            </a:p>
          </p:txBody>
        </p:sp>
        <p:sp>
          <p:nvSpPr>
            <p:cNvPr id="19" name="Isosceles Triangle 18"/>
            <p:cNvSpPr/>
            <p:nvPr/>
          </p:nvSpPr>
          <p:spPr bwMode="auto">
            <a:xfrm rot="16200000">
              <a:off x="1373981" y="2258219"/>
              <a:ext cx="244475" cy="642938"/>
            </a:xfrm>
            <a:prstGeom prst="triangle">
              <a:avLst/>
            </a:prstGeom>
            <a:solidFill>
              <a:srgbClr val="0079A6"/>
            </a:solidFill>
            <a:ln w="12700" cap="flat" cmpd="sng" algn="ctr">
              <a:noFill/>
              <a:prstDash val="solid"/>
            </a:ln>
            <a:effectLst/>
          </p:spPr>
          <p:txBody>
            <a:bodyPr lIns="36000" tIns="36000" rIns="36000" bIns="360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 dirty="0">
                <a:solidFill>
                  <a:srgbClr val="313131"/>
                </a:solidFill>
                <a:latin typeface="Arial"/>
                <a:ea typeface="+mn-ea"/>
              </a:endParaRPr>
            </a:p>
          </p:txBody>
        </p:sp>
        <p:sp>
          <p:nvSpPr>
            <p:cNvPr id="20" name="Round Same Side Corner Rectangle 19"/>
            <p:cNvSpPr/>
            <p:nvPr/>
          </p:nvSpPr>
          <p:spPr bwMode="auto">
            <a:xfrm rot="5400000">
              <a:off x="4782344" y="-1718469"/>
              <a:ext cx="669925" cy="7885113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A1DE"/>
            </a:solidFill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kern="0" dirty="0">
                <a:solidFill>
                  <a:prstClr val="white"/>
                </a:solidFill>
                <a:latin typeface="Arial"/>
                <a:ea typeface="+mn-ea"/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1389064" y="1996667"/>
              <a:ext cx="7393430" cy="44806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950" b="1" dirty="0" smtClean="0">
                  <a:solidFill>
                    <a:srgbClr val="FFFFFF"/>
                  </a:solidFill>
                  <a:latin typeface="Arial"/>
                  <a:ea typeface="+mn-ea"/>
                </a:rPr>
                <a:t>You could end up getting a better value for your health care dollars</a:t>
              </a:r>
              <a:endParaRPr lang="en-US" sz="1950" dirty="0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36550" y="5218975"/>
            <a:ext cx="8502650" cy="877025"/>
            <a:chOff x="198321" y="5410200"/>
            <a:chExt cx="8502650" cy="877025"/>
          </a:xfrm>
        </p:grpSpPr>
        <p:sp>
          <p:nvSpPr>
            <p:cNvPr id="22543" name="TextBox 8"/>
            <p:cNvSpPr txBox="1">
              <a:spLocks noChangeArrowheads="1"/>
            </p:cNvSpPr>
            <p:nvPr/>
          </p:nvSpPr>
          <p:spPr bwMode="auto">
            <a:xfrm>
              <a:off x="350721" y="5579339"/>
              <a:ext cx="8350250" cy="707886"/>
            </a:xfrm>
            <a:prstGeom prst="rect">
              <a:avLst/>
            </a:prstGeom>
            <a:noFill/>
            <a:ln w="38100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45720" rIns="45720" anchor="ctr">
              <a:spAutoFit/>
            </a:bodyPr>
            <a:lstStyle>
              <a:lvl1pPr marL="628650">
                <a:spcBef>
                  <a:spcPct val="20000"/>
                </a:spcBef>
                <a:buFont typeface="Wingdings" panose="05000000000000000000" pitchFamily="2" charset="2"/>
                <a:buChar char="§"/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" charset="-128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" charset="-128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" charset="-128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" charset="-128"/>
                </a:defRPr>
              </a:lvl4pPr>
              <a:lvl5pPr marL="20574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dirty="0"/>
                <a:t>On average, 2/3 of FEHB participants </a:t>
              </a:r>
              <a:r>
                <a:rPr lang="en-US" altLang="en-US" sz="2000" dirty="0" smtClean="0"/>
                <a:t>may be “over buying” </a:t>
              </a:r>
              <a:r>
                <a:rPr lang="en-US" altLang="en-US" sz="2000" dirty="0"/>
                <a:t>insurance.</a:t>
              </a:r>
            </a:p>
          </p:txBody>
        </p:sp>
        <p:grpSp>
          <p:nvGrpSpPr>
            <p:cNvPr id="22544" name="Group 3"/>
            <p:cNvGrpSpPr>
              <a:grpSpLocks/>
            </p:cNvGrpSpPr>
            <p:nvPr/>
          </p:nvGrpSpPr>
          <p:grpSpPr bwMode="auto">
            <a:xfrm>
              <a:off x="198321" y="5410200"/>
              <a:ext cx="685800" cy="685800"/>
              <a:chOff x="-914400" y="4962435"/>
              <a:chExt cx="685800" cy="685800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-914400" y="4962435"/>
                <a:ext cx="685800" cy="685800"/>
              </a:xfrm>
              <a:prstGeom prst="ellipse">
                <a:avLst/>
              </a:prstGeom>
              <a:solidFill>
                <a:srgbClr val="0070C0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anchor="ctr">
                <a:spAutoFit/>
              </a:bodyPr>
              <a:lstStyle/>
              <a:p>
                <a:pPr algn="ctr">
                  <a:defRPr/>
                </a:pPr>
                <a:endParaRPr lang="en-US" sz="1400" dirty="0">
                  <a:solidFill>
                    <a:schemeClr val="tx2"/>
                  </a:solidFill>
                </a:endParaRPr>
              </a:p>
            </p:txBody>
          </p:sp>
          <p:grpSp>
            <p:nvGrpSpPr>
              <p:cNvPr id="38" name="Group 37"/>
              <p:cNvGrpSpPr>
                <a:grpSpLocks noChangeAspect="1"/>
              </p:cNvGrpSpPr>
              <p:nvPr/>
            </p:nvGrpSpPr>
            <p:grpSpPr>
              <a:xfrm>
                <a:off x="-753693" y="5043904"/>
                <a:ext cx="364501" cy="506708"/>
                <a:chOff x="7616825" y="2024063"/>
                <a:chExt cx="406400" cy="668338"/>
              </a:xfrm>
              <a:solidFill>
                <a:schemeClr val="bg1"/>
              </a:solidFill>
            </p:grpSpPr>
            <p:sp>
              <p:nvSpPr>
                <p:cNvPr id="39" name="Freeform 64"/>
                <p:cNvSpPr>
                  <a:spLocks/>
                </p:cNvSpPr>
                <p:nvPr/>
              </p:nvSpPr>
              <p:spPr bwMode="auto">
                <a:xfrm>
                  <a:off x="7783513" y="2668588"/>
                  <a:ext cx="76200" cy="23813"/>
                </a:xfrm>
                <a:custGeom>
                  <a:avLst/>
                  <a:gdLst>
                    <a:gd name="T0" fmla="*/ 0 w 23"/>
                    <a:gd name="T1" fmla="*/ 0 h 7"/>
                    <a:gd name="T2" fmla="*/ 23 w 23"/>
                    <a:gd name="T3" fmla="*/ 0 h 7"/>
                    <a:gd name="T4" fmla="*/ 11 w 23"/>
                    <a:gd name="T5" fmla="*/ 7 h 7"/>
                    <a:gd name="T6" fmla="*/ 0 w 23"/>
                    <a:gd name="T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7">
                      <a:moveTo>
                        <a:pt x="0" y="0"/>
                      </a:move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21" y="4"/>
                        <a:pt x="16" y="7"/>
                        <a:pt x="11" y="7"/>
                      </a:cubicBezTo>
                      <a:cubicBezTo>
                        <a:pt x="6" y="7"/>
                        <a:pt x="2" y="4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0" name="Freeform 65"/>
                <p:cNvSpPr>
                  <a:spLocks noEditPoints="1"/>
                </p:cNvSpPr>
                <p:nvPr/>
              </p:nvSpPr>
              <p:spPr bwMode="auto">
                <a:xfrm>
                  <a:off x="7616825" y="2024063"/>
                  <a:ext cx="406400" cy="514350"/>
                </a:xfrm>
                <a:custGeom>
                  <a:avLst/>
                  <a:gdLst>
                    <a:gd name="T0" fmla="*/ 61 w 122"/>
                    <a:gd name="T1" fmla="*/ 154 h 154"/>
                    <a:gd name="T2" fmla="*/ 80 w 122"/>
                    <a:gd name="T3" fmla="*/ 154 h 154"/>
                    <a:gd name="T4" fmla="*/ 89 w 122"/>
                    <a:gd name="T5" fmla="*/ 142 h 154"/>
                    <a:gd name="T6" fmla="*/ 100 w 122"/>
                    <a:gd name="T7" fmla="*/ 114 h 154"/>
                    <a:gd name="T8" fmla="*/ 118 w 122"/>
                    <a:gd name="T9" fmla="*/ 55 h 154"/>
                    <a:gd name="T10" fmla="*/ 114 w 122"/>
                    <a:gd name="T11" fmla="*/ 40 h 154"/>
                    <a:gd name="T12" fmla="*/ 9 w 122"/>
                    <a:gd name="T13" fmla="*/ 40 h 154"/>
                    <a:gd name="T14" fmla="*/ 4 w 122"/>
                    <a:gd name="T15" fmla="*/ 55 h 154"/>
                    <a:gd name="T16" fmla="*/ 23 w 122"/>
                    <a:gd name="T17" fmla="*/ 114 h 154"/>
                    <a:gd name="T18" fmla="*/ 34 w 122"/>
                    <a:gd name="T19" fmla="*/ 142 h 154"/>
                    <a:gd name="T20" fmla="*/ 42 w 122"/>
                    <a:gd name="T21" fmla="*/ 154 h 154"/>
                    <a:gd name="T22" fmla="*/ 61 w 122"/>
                    <a:gd name="T23" fmla="*/ 154 h 154"/>
                    <a:gd name="T24" fmla="*/ 19 w 122"/>
                    <a:gd name="T25" fmla="*/ 68 h 154"/>
                    <a:gd name="T26" fmla="*/ 29 w 122"/>
                    <a:gd name="T27" fmla="*/ 36 h 154"/>
                    <a:gd name="T28" fmla="*/ 33 w 122"/>
                    <a:gd name="T29" fmla="*/ 41 h 154"/>
                    <a:gd name="T30" fmla="*/ 20 w 122"/>
                    <a:gd name="T31" fmla="*/ 69 h 154"/>
                    <a:gd name="T32" fmla="*/ 19 w 122"/>
                    <a:gd name="T33" fmla="*/ 68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2" h="154">
                      <a:moveTo>
                        <a:pt x="61" y="154"/>
                      </a:moveTo>
                      <a:cubicBezTo>
                        <a:pt x="80" y="154"/>
                        <a:pt x="80" y="154"/>
                        <a:pt x="80" y="154"/>
                      </a:cubicBezTo>
                      <a:cubicBezTo>
                        <a:pt x="88" y="154"/>
                        <a:pt x="88" y="147"/>
                        <a:pt x="89" y="142"/>
                      </a:cubicBezTo>
                      <a:cubicBezTo>
                        <a:pt x="91" y="131"/>
                        <a:pt x="95" y="122"/>
                        <a:pt x="100" y="114"/>
                      </a:cubicBezTo>
                      <a:cubicBezTo>
                        <a:pt x="111" y="96"/>
                        <a:pt x="122" y="76"/>
                        <a:pt x="118" y="55"/>
                      </a:cubicBezTo>
                      <a:cubicBezTo>
                        <a:pt x="117" y="49"/>
                        <a:pt x="116" y="45"/>
                        <a:pt x="114" y="40"/>
                      </a:cubicBezTo>
                      <a:cubicBezTo>
                        <a:pt x="94" y="0"/>
                        <a:pt x="29" y="0"/>
                        <a:pt x="9" y="40"/>
                      </a:cubicBezTo>
                      <a:cubicBezTo>
                        <a:pt x="7" y="45"/>
                        <a:pt x="5" y="49"/>
                        <a:pt x="4" y="55"/>
                      </a:cubicBezTo>
                      <a:cubicBezTo>
                        <a:pt x="0" y="76"/>
                        <a:pt x="12" y="96"/>
                        <a:pt x="23" y="114"/>
                      </a:cubicBezTo>
                      <a:cubicBezTo>
                        <a:pt x="28" y="122"/>
                        <a:pt x="32" y="131"/>
                        <a:pt x="34" y="142"/>
                      </a:cubicBezTo>
                      <a:cubicBezTo>
                        <a:pt x="35" y="147"/>
                        <a:pt x="35" y="154"/>
                        <a:pt x="42" y="154"/>
                      </a:cubicBezTo>
                      <a:cubicBezTo>
                        <a:pt x="61" y="154"/>
                        <a:pt x="61" y="154"/>
                        <a:pt x="61" y="154"/>
                      </a:cubicBezTo>
                      <a:close/>
                      <a:moveTo>
                        <a:pt x="19" y="68"/>
                      </a:moveTo>
                      <a:cubicBezTo>
                        <a:pt x="19" y="68"/>
                        <a:pt x="14" y="49"/>
                        <a:pt x="29" y="36"/>
                      </a:cubicBezTo>
                      <a:cubicBezTo>
                        <a:pt x="34" y="31"/>
                        <a:pt x="39" y="37"/>
                        <a:pt x="33" y="41"/>
                      </a:cubicBezTo>
                      <a:cubicBezTo>
                        <a:pt x="20" y="51"/>
                        <a:pt x="20" y="64"/>
                        <a:pt x="20" y="69"/>
                      </a:cubicBezTo>
                      <a:cubicBezTo>
                        <a:pt x="20" y="70"/>
                        <a:pt x="19" y="68"/>
                        <a:pt x="19" y="6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41" name="Freeform 66"/>
                <p:cNvSpPr>
                  <a:spLocks/>
                </p:cNvSpPr>
                <p:nvPr/>
              </p:nvSpPr>
              <p:spPr bwMode="auto">
                <a:xfrm>
                  <a:off x="7735888" y="2551113"/>
                  <a:ext cx="171450" cy="107950"/>
                </a:xfrm>
                <a:custGeom>
                  <a:avLst/>
                  <a:gdLst>
                    <a:gd name="T0" fmla="*/ 51 w 51"/>
                    <a:gd name="T1" fmla="*/ 14 h 32"/>
                    <a:gd name="T2" fmla="*/ 48 w 51"/>
                    <a:gd name="T3" fmla="*/ 12 h 32"/>
                    <a:gd name="T4" fmla="*/ 48 w 51"/>
                    <a:gd name="T5" fmla="*/ 9 h 32"/>
                    <a:gd name="T6" fmla="*/ 51 w 51"/>
                    <a:gd name="T7" fmla="*/ 7 h 32"/>
                    <a:gd name="T8" fmla="*/ 48 w 51"/>
                    <a:gd name="T9" fmla="*/ 5 h 32"/>
                    <a:gd name="T10" fmla="*/ 48 w 51"/>
                    <a:gd name="T11" fmla="*/ 0 h 32"/>
                    <a:gd name="T12" fmla="*/ 25 w 51"/>
                    <a:gd name="T13" fmla="*/ 0 h 32"/>
                    <a:gd name="T14" fmla="*/ 3 w 51"/>
                    <a:gd name="T15" fmla="*/ 0 h 32"/>
                    <a:gd name="T16" fmla="*/ 3 w 51"/>
                    <a:gd name="T17" fmla="*/ 5 h 32"/>
                    <a:gd name="T18" fmla="*/ 0 w 51"/>
                    <a:gd name="T19" fmla="*/ 7 h 32"/>
                    <a:gd name="T20" fmla="*/ 3 w 51"/>
                    <a:gd name="T21" fmla="*/ 9 h 32"/>
                    <a:gd name="T22" fmla="*/ 3 w 51"/>
                    <a:gd name="T23" fmla="*/ 12 h 32"/>
                    <a:gd name="T24" fmla="*/ 0 w 51"/>
                    <a:gd name="T25" fmla="*/ 14 h 32"/>
                    <a:gd name="T26" fmla="*/ 3 w 51"/>
                    <a:gd name="T27" fmla="*/ 16 h 32"/>
                    <a:gd name="T28" fmla="*/ 3 w 51"/>
                    <a:gd name="T29" fmla="*/ 20 h 32"/>
                    <a:gd name="T30" fmla="*/ 0 w 51"/>
                    <a:gd name="T31" fmla="*/ 22 h 32"/>
                    <a:gd name="T32" fmla="*/ 3 w 51"/>
                    <a:gd name="T33" fmla="*/ 24 h 32"/>
                    <a:gd name="T34" fmla="*/ 3 w 51"/>
                    <a:gd name="T35" fmla="*/ 26 h 32"/>
                    <a:gd name="T36" fmla="*/ 8 w 51"/>
                    <a:gd name="T37" fmla="*/ 32 h 32"/>
                    <a:gd name="T38" fmla="*/ 25 w 51"/>
                    <a:gd name="T39" fmla="*/ 32 h 32"/>
                    <a:gd name="T40" fmla="*/ 42 w 51"/>
                    <a:gd name="T41" fmla="*/ 32 h 32"/>
                    <a:gd name="T42" fmla="*/ 48 w 51"/>
                    <a:gd name="T43" fmla="*/ 26 h 32"/>
                    <a:gd name="T44" fmla="*/ 48 w 51"/>
                    <a:gd name="T45" fmla="*/ 24 h 32"/>
                    <a:gd name="T46" fmla="*/ 51 w 51"/>
                    <a:gd name="T47" fmla="*/ 22 h 32"/>
                    <a:gd name="T48" fmla="*/ 48 w 51"/>
                    <a:gd name="T49" fmla="*/ 20 h 32"/>
                    <a:gd name="T50" fmla="*/ 48 w 51"/>
                    <a:gd name="T51" fmla="*/ 16 h 32"/>
                    <a:gd name="T52" fmla="*/ 51 w 51"/>
                    <a:gd name="T53" fmla="*/ 14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51" h="32">
                      <a:moveTo>
                        <a:pt x="51" y="14"/>
                      </a:moveTo>
                      <a:cubicBezTo>
                        <a:pt x="51" y="14"/>
                        <a:pt x="50" y="13"/>
                        <a:pt x="48" y="12"/>
                      </a:cubicBezTo>
                      <a:cubicBezTo>
                        <a:pt x="48" y="9"/>
                        <a:pt x="48" y="9"/>
                        <a:pt x="48" y="9"/>
                      </a:cubicBezTo>
                      <a:cubicBezTo>
                        <a:pt x="50" y="8"/>
                        <a:pt x="51" y="8"/>
                        <a:pt x="51" y="7"/>
                      </a:cubicBezTo>
                      <a:cubicBezTo>
                        <a:pt x="51" y="6"/>
                        <a:pt x="50" y="6"/>
                        <a:pt x="48" y="5"/>
                      </a:cubicBezTo>
                      <a:cubicBezTo>
                        <a:pt x="48" y="0"/>
                        <a:pt x="48" y="0"/>
                        <a:pt x="48" y="0"/>
                      </a:cubicBezTo>
                      <a:cubicBezTo>
                        <a:pt x="25" y="0"/>
                        <a:pt x="25" y="0"/>
                        <a:pt x="25" y="0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3" y="5"/>
                        <a:pt x="3" y="5"/>
                        <a:pt x="3" y="5"/>
                      </a:cubicBezTo>
                      <a:cubicBezTo>
                        <a:pt x="1" y="5"/>
                        <a:pt x="0" y="6"/>
                        <a:pt x="0" y="7"/>
                      </a:cubicBezTo>
                      <a:cubicBezTo>
                        <a:pt x="0" y="8"/>
                        <a:pt x="1" y="8"/>
                        <a:pt x="3" y="9"/>
                      </a:cubicBezTo>
                      <a:cubicBezTo>
                        <a:pt x="3" y="12"/>
                        <a:pt x="3" y="12"/>
                        <a:pt x="3" y="12"/>
                      </a:cubicBezTo>
                      <a:cubicBezTo>
                        <a:pt x="1" y="13"/>
                        <a:pt x="0" y="14"/>
                        <a:pt x="0" y="14"/>
                      </a:cubicBezTo>
                      <a:cubicBezTo>
                        <a:pt x="0" y="15"/>
                        <a:pt x="1" y="16"/>
                        <a:pt x="3" y="16"/>
                      </a:cubicBezTo>
                      <a:cubicBezTo>
                        <a:pt x="3" y="20"/>
                        <a:pt x="3" y="20"/>
                        <a:pt x="3" y="20"/>
                      </a:cubicBezTo>
                      <a:cubicBezTo>
                        <a:pt x="1" y="21"/>
                        <a:pt x="0" y="22"/>
                        <a:pt x="0" y="22"/>
                      </a:cubicBezTo>
                      <a:cubicBezTo>
                        <a:pt x="0" y="23"/>
                        <a:pt x="1" y="24"/>
                        <a:pt x="3" y="24"/>
                      </a:cubicBezTo>
                      <a:cubicBezTo>
                        <a:pt x="3" y="26"/>
                        <a:pt x="3" y="26"/>
                        <a:pt x="3" y="26"/>
                      </a:cubicBezTo>
                      <a:cubicBezTo>
                        <a:pt x="3" y="29"/>
                        <a:pt x="5" y="32"/>
                        <a:pt x="8" y="32"/>
                      </a:cubicBezTo>
                      <a:cubicBezTo>
                        <a:pt x="25" y="32"/>
                        <a:pt x="25" y="32"/>
                        <a:pt x="25" y="32"/>
                      </a:cubicBezTo>
                      <a:cubicBezTo>
                        <a:pt x="42" y="32"/>
                        <a:pt x="42" y="32"/>
                        <a:pt x="42" y="32"/>
                      </a:cubicBezTo>
                      <a:cubicBezTo>
                        <a:pt x="46" y="32"/>
                        <a:pt x="48" y="29"/>
                        <a:pt x="48" y="26"/>
                      </a:cubicBezTo>
                      <a:cubicBezTo>
                        <a:pt x="48" y="24"/>
                        <a:pt x="48" y="24"/>
                        <a:pt x="48" y="24"/>
                      </a:cubicBezTo>
                      <a:cubicBezTo>
                        <a:pt x="50" y="24"/>
                        <a:pt x="51" y="23"/>
                        <a:pt x="51" y="22"/>
                      </a:cubicBezTo>
                      <a:cubicBezTo>
                        <a:pt x="51" y="22"/>
                        <a:pt x="50" y="21"/>
                        <a:pt x="48" y="20"/>
                      </a:cubicBezTo>
                      <a:cubicBezTo>
                        <a:pt x="48" y="16"/>
                        <a:pt x="48" y="16"/>
                        <a:pt x="48" y="16"/>
                      </a:cubicBezTo>
                      <a:cubicBezTo>
                        <a:pt x="50" y="16"/>
                        <a:pt x="51" y="15"/>
                        <a:pt x="51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</p:grpSp>
        </p:grpSp>
      </p:grpSp>
      <p:grpSp>
        <p:nvGrpSpPr>
          <p:cNvPr id="35" name="Group 1"/>
          <p:cNvGrpSpPr>
            <a:grpSpLocks/>
          </p:cNvGrpSpPr>
          <p:nvPr/>
        </p:nvGrpSpPr>
        <p:grpSpPr bwMode="auto">
          <a:xfrm>
            <a:off x="152400" y="1381935"/>
            <a:ext cx="9242424" cy="1026322"/>
            <a:chOff x="157163" y="990598"/>
            <a:chExt cx="9242424" cy="800102"/>
          </a:xfrm>
          <a:solidFill>
            <a:schemeClr val="bg2"/>
          </a:solidFill>
        </p:grpSpPr>
        <p:sp>
          <p:nvSpPr>
            <p:cNvPr id="42" name="Rectangle 41"/>
            <p:cNvSpPr/>
            <p:nvPr/>
          </p:nvSpPr>
          <p:spPr bwMode="auto">
            <a:xfrm>
              <a:off x="157163" y="1100138"/>
              <a:ext cx="1660525" cy="690562"/>
            </a:xfrm>
            <a:prstGeom prst="rect">
              <a:avLst/>
            </a:prstGeom>
            <a:grpFill/>
            <a:ln w="12700" cap="flat" cmpd="sng" algn="ctr">
              <a:noFill/>
              <a:prstDash val="solid"/>
            </a:ln>
            <a:effectLst/>
          </p:spPr>
          <p:txBody>
            <a:bodyPr lIns="36000" tIns="36000" rIns="36000" bIns="36000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 dirty="0">
                <a:solidFill>
                  <a:srgbClr val="313131"/>
                </a:solidFill>
                <a:latin typeface="Arial"/>
                <a:ea typeface="+mn-ea"/>
              </a:endParaRPr>
            </a:p>
          </p:txBody>
        </p:sp>
        <p:sp>
          <p:nvSpPr>
            <p:cNvPr id="44" name="Isosceles Triangle 43"/>
            <p:cNvSpPr/>
            <p:nvPr/>
          </p:nvSpPr>
          <p:spPr bwMode="auto">
            <a:xfrm rot="16200000">
              <a:off x="1373981" y="1346994"/>
              <a:ext cx="244475" cy="642938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 w="12700" cap="flat" cmpd="sng" algn="ctr">
              <a:noFill/>
              <a:prstDash val="solid"/>
            </a:ln>
            <a:effectLst/>
          </p:spPr>
          <p:txBody>
            <a:bodyPr lIns="36000" tIns="36000" rIns="36000" bIns="360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 dirty="0">
                <a:solidFill>
                  <a:srgbClr val="313131"/>
                </a:solidFill>
                <a:latin typeface="Arial"/>
                <a:ea typeface="+mn-ea"/>
              </a:endParaRPr>
            </a:p>
          </p:txBody>
        </p:sp>
        <p:sp>
          <p:nvSpPr>
            <p:cNvPr id="46" name="Round Same Side Corner Rectangle 45"/>
            <p:cNvSpPr/>
            <p:nvPr/>
          </p:nvSpPr>
          <p:spPr bwMode="auto">
            <a:xfrm rot="5400000">
              <a:off x="4782345" y="-2616996"/>
              <a:ext cx="669925" cy="7885113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kern="0" dirty="0">
                <a:solidFill>
                  <a:prstClr val="white"/>
                </a:solidFill>
                <a:latin typeface="Arial"/>
                <a:ea typeface="+mn-ea"/>
              </a:endParaRPr>
            </a:p>
          </p:txBody>
        </p:sp>
        <p:sp>
          <p:nvSpPr>
            <p:cNvPr id="47" name="Rectangle 46"/>
            <p:cNvSpPr/>
            <p:nvPr/>
          </p:nvSpPr>
          <p:spPr bwMode="auto">
            <a:xfrm>
              <a:off x="1389062" y="1211481"/>
              <a:ext cx="8010525" cy="233938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950" b="1" dirty="0" smtClean="0">
                  <a:solidFill>
                    <a:srgbClr val="FFFFFF"/>
                  </a:solidFill>
                  <a:latin typeface="Arial"/>
                </a:rPr>
                <a:t>Everyone has different individual and family needs</a:t>
              </a:r>
              <a:endParaRPr lang="en-US" sz="1950" dirty="0">
                <a:solidFill>
                  <a:srgbClr val="FFFFFF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69493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 smtClean="0"/>
              <a:t>Retiree Health Benefits</a:t>
            </a:r>
            <a:endParaRPr lang="en-US" sz="1800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460733909"/>
              </p:ext>
            </p:extLst>
          </p:nvPr>
        </p:nvGraphicFramePr>
        <p:xfrm>
          <a:off x="838200" y="1219200"/>
          <a:ext cx="75438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2400" y="6273225"/>
            <a:ext cx="441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 Must elect a survivor annuity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945423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dirty="0"/>
              <a:t>What is Medicare?</a:t>
            </a:r>
            <a:br>
              <a:rPr lang="en-US" sz="1800" dirty="0"/>
            </a:br>
            <a:endParaRPr lang="en-US" sz="1800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453672452"/>
              </p:ext>
            </p:extLst>
          </p:nvPr>
        </p:nvGraphicFramePr>
        <p:xfrm>
          <a:off x="533400" y="1219200"/>
          <a:ext cx="81534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529049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 smtClean="0"/>
              <a:t>Understanding Medicare</a:t>
            </a:r>
            <a:endParaRPr lang="en-US" sz="1800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4207628"/>
              </p:ext>
            </p:extLst>
          </p:nvPr>
        </p:nvGraphicFramePr>
        <p:xfrm>
          <a:off x="381000" y="1295400"/>
          <a:ext cx="8382000" cy="3276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CE2F1C-AC46-4F8B-90A7-B840AEC3865B}" type="slidenum">
              <a:rPr lang="en-US" altLang="en-US" smtClean="0"/>
              <a:pPr>
                <a:defRPr/>
              </a:pPr>
              <a:t>33</a:t>
            </a:fld>
            <a:endParaRPr lang="en-US" altLang="en-US" dirty="0"/>
          </a:p>
        </p:txBody>
      </p: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533400" y="5124450"/>
            <a:ext cx="7975600" cy="1225213"/>
            <a:chOff x="533400" y="5124450"/>
            <a:chExt cx="7975600" cy="1225213"/>
          </a:xfrm>
        </p:grpSpPr>
        <p:sp>
          <p:nvSpPr>
            <p:cNvPr id="12" name="TextBox 20"/>
            <p:cNvSpPr txBox="1">
              <a:spLocks noChangeArrowheads="1"/>
            </p:cNvSpPr>
            <p:nvPr/>
          </p:nvSpPr>
          <p:spPr bwMode="auto">
            <a:xfrm>
              <a:off x="762000" y="5334000"/>
              <a:ext cx="7747000" cy="1015663"/>
            </a:xfrm>
            <a:prstGeom prst="rect">
              <a:avLst/>
            </a:prstGeom>
            <a:noFill/>
            <a:ln w="38100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marL="457200">
                <a:spcBef>
                  <a:spcPct val="20000"/>
                </a:spcBef>
                <a:buFont typeface="Wingdings" panose="05000000000000000000" pitchFamily="2" charset="2"/>
                <a:buChar char="§"/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" charset="-128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" charset="-128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" charset="-128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" charset="-128"/>
                </a:defRPr>
              </a:lvl4pPr>
              <a:lvl5pPr marL="20574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" charset="-128"/>
                </a:defRPr>
              </a:lvl9pPr>
            </a:lstStyle>
            <a:p>
              <a:pPr algn="ctr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n-US" altLang="en-US" sz="2000" dirty="0" smtClean="0">
                  <a:solidFill>
                    <a:srgbClr val="000000"/>
                  </a:solidFill>
                </a:rPr>
                <a:t>By signing up for Medicare Part B, retirees may be able to select a lower cost FEHB plan, as well as benefit from lower out-of-pocket costs.</a:t>
              </a:r>
              <a:endParaRPr lang="en-US" alt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533400" y="5124450"/>
              <a:ext cx="685800" cy="685800"/>
            </a:xfrm>
            <a:prstGeom prst="ellipse">
              <a:avLst/>
            </a:prstGeom>
            <a:solidFill>
              <a:srgbClr val="0070C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>
              <a:spAutoFit/>
            </a:bodyPr>
            <a:lstStyle/>
            <a:p>
              <a:pPr algn="ctr">
                <a:defRPr/>
              </a:pPr>
              <a:endParaRPr lang="en-US" sz="1400" dirty="0">
                <a:solidFill>
                  <a:srgbClr val="313131"/>
                </a:solidFill>
              </a:endParaRPr>
            </a:p>
          </p:txBody>
        </p:sp>
        <p:grpSp>
          <p:nvGrpSpPr>
            <p:cNvPr id="14" name="Group 13"/>
            <p:cNvGrpSpPr>
              <a:grpSpLocks noChangeAspect="1"/>
            </p:cNvGrpSpPr>
            <p:nvPr/>
          </p:nvGrpSpPr>
          <p:grpSpPr>
            <a:xfrm>
              <a:off x="698166" y="5174403"/>
              <a:ext cx="356268" cy="585894"/>
              <a:chOff x="7616825" y="2024063"/>
              <a:chExt cx="406400" cy="668338"/>
            </a:xfrm>
            <a:solidFill>
              <a:schemeClr val="bg1"/>
            </a:solidFill>
          </p:grpSpPr>
          <p:sp>
            <p:nvSpPr>
              <p:cNvPr id="15" name="Freeform 64"/>
              <p:cNvSpPr>
                <a:spLocks/>
              </p:cNvSpPr>
              <p:nvPr/>
            </p:nvSpPr>
            <p:spPr bwMode="auto">
              <a:xfrm>
                <a:off x="7783513" y="2668588"/>
                <a:ext cx="76200" cy="23813"/>
              </a:xfrm>
              <a:custGeom>
                <a:avLst/>
                <a:gdLst>
                  <a:gd name="T0" fmla="*/ 0 w 23"/>
                  <a:gd name="T1" fmla="*/ 0 h 7"/>
                  <a:gd name="T2" fmla="*/ 23 w 23"/>
                  <a:gd name="T3" fmla="*/ 0 h 7"/>
                  <a:gd name="T4" fmla="*/ 11 w 23"/>
                  <a:gd name="T5" fmla="*/ 7 h 7"/>
                  <a:gd name="T6" fmla="*/ 0 w 23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7">
                    <a:moveTo>
                      <a:pt x="0" y="0"/>
                    </a:moveTo>
                    <a:cubicBezTo>
                      <a:pt x="23" y="0"/>
                      <a:pt x="23" y="0"/>
                      <a:pt x="23" y="0"/>
                    </a:cubicBezTo>
                    <a:cubicBezTo>
                      <a:pt x="21" y="4"/>
                      <a:pt x="16" y="7"/>
                      <a:pt x="11" y="7"/>
                    </a:cubicBezTo>
                    <a:cubicBezTo>
                      <a:pt x="6" y="7"/>
                      <a:pt x="2" y="4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Freeform 65"/>
              <p:cNvSpPr>
                <a:spLocks noEditPoints="1"/>
              </p:cNvSpPr>
              <p:nvPr/>
            </p:nvSpPr>
            <p:spPr bwMode="auto">
              <a:xfrm>
                <a:off x="7616825" y="2024063"/>
                <a:ext cx="406400" cy="514350"/>
              </a:xfrm>
              <a:custGeom>
                <a:avLst/>
                <a:gdLst>
                  <a:gd name="T0" fmla="*/ 61 w 122"/>
                  <a:gd name="T1" fmla="*/ 154 h 154"/>
                  <a:gd name="T2" fmla="*/ 80 w 122"/>
                  <a:gd name="T3" fmla="*/ 154 h 154"/>
                  <a:gd name="T4" fmla="*/ 89 w 122"/>
                  <a:gd name="T5" fmla="*/ 142 h 154"/>
                  <a:gd name="T6" fmla="*/ 100 w 122"/>
                  <a:gd name="T7" fmla="*/ 114 h 154"/>
                  <a:gd name="T8" fmla="*/ 118 w 122"/>
                  <a:gd name="T9" fmla="*/ 55 h 154"/>
                  <a:gd name="T10" fmla="*/ 114 w 122"/>
                  <a:gd name="T11" fmla="*/ 40 h 154"/>
                  <a:gd name="T12" fmla="*/ 9 w 122"/>
                  <a:gd name="T13" fmla="*/ 40 h 154"/>
                  <a:gd name="T14" fmla="*/ 4 w 122"/>
                  <a:gd name="T15" fmla="*/ 55 h 154"/>
                  <a:gd name="T16" fmla="*/ 23 w 122"/>
                  <a:gd name="T17" fmla="*/ 114 h 154"/>
                  <a:gd name="T18" fmla="*/ 34 w 122"/>
                  <a:gd name="T19" fmla="*/ 142 h 154"/>
                  <a:gd name="T20" fmla="*/ 42 w 122"/>
                  <a:gd name="T21" fmla="*/ 154 h 154"/>
                  <a:gd name="T22" fmla="*/ 61 w 122"/>
                  <a:gd name="T23" fmla="*/ 154 h 154"/>
                  <a:gd name="T24" fmla="*/ 19 w 122"/>
                  <a:gd name="T25" fmla="*/ 68 h 154"/>
                  <a:gd name="T26" fmla="*/ 29 w 122"/>
                  <a:gd name="T27" fmla="*/ 36 h 154"/>
                  <a:gd name="T28" fmla="*/ 33 w 122"/>
                  <a:gd name="T29" fmla="*/ 41 h 154"/>
                  <a:gd name="T30" fmla="*/ 20 w 122"/>
                  <a:gd name="T31" fmla="*/ 69 h 154"/>
                  <a:gd name="T32" fmla="*/ 19 w 122"/>
                  <a:gd name="T33" fmla="*/ 68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2" h="154">
                    <a:moveTo>
                      <a:pt x="61" y="154"/>
                    </a:moveTo>
                    <a:cubicBezTo>
                      <a:pt x="80" y="154"/>
                      <a:pt x="80" y="154"/>
                      <a:pt x="80" y="154"/>
                    </a:cubicBezTo>
                    <a:cubicBezTo>
                      <a:pt x="88" y="154"/>
                      <a:pt x="88" y="147"/>
                      <a:pt x="89" y="142"/>
                    </a:cubicBezTo>
                    <a:cubicBezTo>
                      <a:pt x="91" y="131"/>
                      <a:pt x="95" y="122"/>
                      <a:pt x="100" y="114"/>
                    </a:cubicBezTo>
                    <a:cubicBezTo>
                      <a:pt x="111" y="96"/>
                      <a:pt x="122" y="76"/>
                      <a:pt x="118" y="55"/>
                    </a:cubicBezTo>
                    <a:cubicBezTo>
                      <a:pt x="117" y="49"/>
                      <a:pt x="116" y="45"/>
                      <a:pt x="114" y="40"/>
                    </a:cubicBezTo>
                    <a:cubicBezTo>
                      <a:pt x="94" y="0"/>
                      <a:pt x="29" y="0"/>
                      <a:pt x="9" y="40"/>
                    </a:cubicBezTo>
                    <a:cubicBezTo>
                      <a:pt x="7" y="45"/>
                      <a:pt x="5" y="49"/>
                      <a:pt x="4" y="55"/>
                    </a:cubicBezTo>
                    <a:cubicBezTo>
                      <a:pt x="0" y="76"/>
                      <a:pt x="12" y="96"/>
                      <a:pt x="23" y="114"/>
                    </a:cubicBezTo>
                    <a:cubicBezTo>
                      <a:pt x="28" y="122"/>
                      <a:pt x="32" y="131"/>
                      <a:pt x="34" y="142"/>
                    </a:cubicBezTo>
                    <a:cubicBezTo>
                      <a:pt x="35" y="147"/>
                      <a:pt x="35" y="154"/>
                      <a:pt x="42" y="154"/>
                    </a:cubicBezTo>
                    <a:cubicBezTo>
                      <a:pt x="61" y="154"/>
                      <a:pt x="61" y="154"/>
                      <a:pt x="61" y="154"/>
                    </a:cubicBezTo>
                    <a:close/>
                    <a:moveTo>
                      <a:pt x="19" y="68"/>
                    </a:moveTo>
                    <a:cubicBezTo>
                      <a:pt x="19" y="68"/>
                      <a:pt x="14" y="49"/>
                      <a:pt x="29" y="36"/>
                    </a:cubicBezTo>
                    <a:cubicBezTo>
                      <a:pt x="34" y="31"/>
                      <a:pt x="39" y="37"/>
                      <a:pt x="33" y="41"/>
                    </a:cubicBezTo>
                    <a:cubicBezTo>
                      <a:pt x="20" y="51"/>
                      <a:pt x="20" y="64"/>
                      <a:pt x="20" y="69"/>
                    </a:cubicBezTo>
                    <a:cubicBezTo>
                      <a:pt x="20" y="70"/>
                      <a:pt x="19" y="68"/>
                      <a:pt x="19" y="6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Freeform 66"/>
              <p:cNvSpPr>
                <a:spLocks/>
              </p:cNvSpPr>
              <p:nvPr/>
            </p:nvSpPr>
            <p:spPr bwMode="auto">
              <a:xfrm>
                <a:off x="7735888" y="2551113"/>
                <a:ext cx="171450" cy="107950"/>
              </a:xfrm>
              <a:custGeom>
                <a:avLst/>
                <a:gdLst>
                  <a:gd name="T0" fmla="*/ 51 w 51"/>
                  <a:gd name="T1" fmla="*/ 14 h 32"/>
                  <a:gd name="T2" fmla="*/ 48 w 51"/>
                  <a:gd name="T3" fmla="*/ 12 h 32"/>
                  <a:gd name="T4" fmla="*/ 48 w 51"/>
                  <a:gd name="T5" fmla="*/ 9 h 32"/>
                  <a:gd name="T6" fmla="*/ 51 w 51"/>
                  <a:gd name="T7" fmla="*/ 7 h 32"/>
                  <a:gd name="T8" fmla="*/ 48 w 51"/>
                  <a:gd name="T9" fmla="*/ 5 h 32"/>
                  <a:gd name="T10" fmla="*/ 48 w 51"/>
                  <a:gd name="T11" fmla="*/ 0 h 32"/>
                  <a:gd name="T12" fmla="*/ 25 w 51"/>
                  <a:gd name="T13" fmla="*/ 0 h 32"/>
                  <a:gd name="T14" fmla="*/ 3 w 51"/>
                  <a:gd name="T15" fmla="*/ 0 h 32"/>
                  <a:gd name="T16" fmla="*/ 3 w 51"/>
                  <a:gd name="T17" fmla="*/ 5 h 32"/>
                  <a:gd name="T18" fmla="*/ 0 w 51"/>
                  <a:gd name="T19" fmla="*/ 7 h 32"/>
                  <a:gd name="T20" fmla="*/ 3 w 51"/>
                  <a:gd name="T21" fmla="*/ 9 h 32"/>
                  <a:gd name="T22" fmla="*/ 3 w 51"/>
                  <a:gd name="T23" fmla="*/ 12 h 32"/>
                  <a:gd name="T24" fmla="*/ 0 w 51"/>
                  <a:gd name="T25" fmla="*/ 14 h 32"/>
                  <a:gd name="T26" fmla="*/ 3 w 51"/>
                  <a:gd name="T27" fmla="*/ 16 h 32"/>
                  <a:gd name="T28" fmla="*/ 3 w 51"/>
                  <a:gd name="T29" fmla="*/ 20 h 32"/>
                  <a:gd name="T30" fmla="*/ 0 w 51"/>
                  <a:gd name="T31" fmla="*/ 22 h 32"/>
                  <a:gd name="T32" fmla="*/ 3 w 51"/>
                  <a:gd name="T33" fmla="*/ 24 h 32"/>
                  <a:gd name="T34" fmla="*/ 3 w 51"/>
                  <a:gd name="T35" fmla="*/ 26 h 32"/>
                  <a:gd name="T36" fmla="*/ 8 w 51"/>
                  <a:gd name="T37" fmla="*/ 32 h 32"/>
                  <a:gd name="T38" fmla="*/ 25 w 51"/>
                  <a:gd name="T39" fmla="*/ 32 h 32"/>
                  <a:gd name="T40" fmla="*/ 42 w 51"/>
                  <a:gd name="T41" fmla="*/ 32 h 32"/>
                  <a:gd name="T42" fmla="*/ 48 w 51"/>
                  <a:gd name="T43" fmla="*/ 26 h 32"/>
                  <a:gd name="T44" fmla="*/ 48 w 51"/>
                  <a:gd name="T45" fmla="*/ 24 h 32"/>
                  <a:gd name="T46" fmla="*/ 51 w 51"/>
                  <a:gd name="T47" fmla="*/ 22 h 32"/>
                  <a:gd name="T48" fmla="*/ 48 w 51"/>
                  <a:gd name="T49" fmla="*/ 20 h 32"/>
                  <a:gd name="T50" fmla="*/ 48 w 51"/>
                  <a:gd name="T51" fmla="*/ 16 h 32"/>
                  <a:gd name="T52" fmla="*/ 51 w 51"/>
                  <a:gd name="T53" fmla="*/ 1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1" h="32">
                    <a:moveTo>
                      <a:pt x="51" y="14"/>
                    </a:moveTo>
                    <a:cubicBezTo>
                      <a:pt x="51" y="14"/>
                      <a:pt x="50" y="13"/>
                      <a:pt x="48" y="12"/>
                    </a:cubicBezTo>
                    <a:cubicBezTo>
                      <a:pt x="48" y="9"/>
                      <a:pt x="48" y="9"/>
                      <a:pt x="48" y="9"/>
                    </a:cubicBezTo>
                    <a:cubicBezTo>
                      <a:pt x="50" y="8"/>
                      <a:pt x="51" y="8"/>
                      <a:pt x="51" y="7"/>
                    </a:cubicBezTo>
                    <a:cubicBezTo>
                      <a:pt x="51" y="6"/>
                      <a:pt x="50" y="6"/>
                      <a:pt x="48" y="5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1" y="5"/>
                      <a:pt x="0" y="6"/>
                      <a:pt x="0" y="7"/>
                    </a:cubicBezTo>
                    <a:cubicBezTo>
                      <a:pt x="0" y="8"/>
                      <a:pt x="1" y="8"/>
                      <a:pt x="3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1" y="13"/>
                      <a:pt x="0" y="14"/>
                      <a:pt x="0" y="14"/>
                    </a:cubicBezTo>
                    <a:cubicBezTo>
                      <a:pt x="0" y="15"/>
                      <a:pt x="1" y="16"/>
                      <a:pt x="3" y="16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1"/>
                      <a:pt x="0" y="22"/>
                      <a:pt x="0" y="22"/>
                    </a:cubicBezTo>
                    <a:cubicBezTo>
                      <a:pt x="0" y="23"/>
                      <a:pt x="1" y="24"/>
                      <a:pt x="3" y="24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9"/>
                      <a:pt x="5" y="32"/>
                      <a:pt x="8" y="32"/>
                    </a:cubicBezTo>
                    <a:cubicBezTo>
                      <a:pt x="25" y="32"/>
                      <a:pt x="25" y="32"/>
                      <a:pt x="25" y="32"/>
                    </a:cubicBezTo>
                    <a:cubicBezTo>
                      <a:pt x="42" y="32"/>
                      <a:pt x="42" y="32"/>
                      <a:pt x="42" y="32"/>
                    </a:cubicBezTo>
                    <a:cubicBezTo>
                      <a:pt x="46" y="32"/>
                      <a:pt x="48" y="29"/>
                      <a:pt x="48" y="26"/>
                    </a:cubicBezTo>
                    <a:cubicBezTo>
                      <a:pt x="48" y="24"/>
                      <a:pt x="48" y="24"/>
                      <a:pt x="48" y="24"/>
                    </a:cubicBezTo>
                    <a:cubicBezTo>
                      <a:pt x="50" y="24"/>
                      <a:pt x="51" y="23"/>
                      <a:pt x="51" y="22"/>
                    </a:cubicBezTo>
                    <a:cubicBezTo>
                      <a:pt x="51" y="22"/>
                      <a:pt x="50" y="21"/>
                      <a:pt x="48" y="20"/>
                    </a:cubicBezTo>
                    <a:cubicBezTo>
                      <a:pt x="48" y="16"/>
                      <a:pt x="48" y="16"/>
                      <a:pt x="48" y="16"/>
                    </a:cubicBezTo>
                    <a:cubicBezTo>
                      <a:pt x="50" y="16"/>
                      <a:pt x="51" y="15"/>
                      <a:pt x="51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431673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800" dirty="0" smtClean="0"/>
              <a:t>FEHB and Medicare in Retirement</a:t>
            </a: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A92D982-99AF-4F3D-91EB-1EBA413EFAA1}" type="slidenum">
              <a:rPr lang="en-US" altLang="en-US" sz="1000" smtClean="0">
                <a:solidFill>
                  <a:srgbClr val="989A99"/>
                </a:solidFill>
              </a:rPr>
              <a:pPr>
                <a:spcBef>
                  <a:spcPct val="0"/>
                </a:spcBef>
                <a:buFontTx/>
                <a:buNone/>
              </a:pPr>
              <a:t>34</a:t>
            </a:fld>
            <a:endParaRPr lang="en-US" altLang="en-US" sz="1000" smtClean="0">
              <a:solidFill>
                <a:srgbClr val="989A99"/>
              </a:solidFill>
            </a:endParaRPr>
          </a:p>
        </p:txBody>
      </p:sp>
      <p:sp>
        <p:nvSpPr>
          <p:cNvPr id="18436" name="Content Placeholder 2"/>
          <p:cNvSpPr>
            <a:spLocks noGrp="1"/>
          </p:cNvSpPr>
          <p:nvPr>
            <p:ph idx="1"/>
          </p:nvPr>
        </p:nvSpPr>
        <p:spPr>
          <a:xfrm>
            <a:off x="196791" y="1143000"/>
            <a:ext cx="8774112" cy="707886"/>
          </a:xfrm>
        </p:spPr>
        <p:txBody>
          <a:bodyPr>
            <a:spAutoFit/>
          </a:bodyPr>
          <a:lstStyle/>
          <a:p>
            <a:pPr marL="0" indent="0" algn="ctr">
              <a:spcBef>
                <a:spcPts val="200"/>
              </a:spcBef>
              <a:spcAft>
                <a:spcPts val="200"/>
              </a:spcAft>
              <a:buNone/>
              <a:defRPr/>
            </a:pPr>
            <a:r>
              <a:rPr lang="en-US" sz="2000" b="0" dirty="0" smtClean="0"/>
              <a:t>There is no need for Medicare Advantage, Medicare Part D, or </a:t>
            </a:r>
            <a:r>
              <a:rPr lang="en-US" sz="2000" b="0" dirty="0" err="1" smtClean="0"/>
              <a:t>Medigap</a:t>
            </a:r>
            <a:r>
              <a:rPr lang="en-US" sz="2000" b="0" dirty="0" smtClean="0"/>
              <a:t> </a:t>
            </a:r>
            <a:r>
              <a:rPr lang="en-US" sz="2000" b="0" dirty="0"/>
              <a:t>coverage if you have an FEHB </a:t>
            </a:r>
            <a:r>
              <a:rPr lang="en-US" sz="2000" b="0" dirty="0" smtClean="0"/>
              <a:t>plan and Medicare Part A &amp; B</a:t>
            </a:r>
            <a:endParaRPr lang="en-US" altLang="en-US" sz="2000" b="0" i="1" dirty="0">
              <a:solidFill>
                <a:srgbClr val="000000"/>
              </a:solidFill>
              <a:cs typeface="Arial" pitchFamily="34" charset="0"/>
            </a:endParaRPr>
          </a:p>
        </p:txBody>
      </p: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228599" y="5232737"/>
            <a:ext cx="8696325" cy="809843"/>
            <a:chOff x="800100" y="5805488"/>
            <a:chExt cx="7666538" cy="809843"/>
          </a:xfrm>
        </p:grpSpPr>
        <p:sp>
          <p:nvSpPr>
            <p:cNvPr id="20" name="Rectangle 1"/>
            <p:cNvSpPr>
              <a:spLocks noChangeArrowheads="1"/>
            </p:cNvSpPr>
            <p:nvPr/>
          </p:nvSpPr>
          <p:spPr bwMode="auto">
            <a:xfrm>
              <a:off x="1143000" y="5969000"/>
              <a:ext cx="7323638" cy="646331"/>
            </a:xfrm>
            <a:prstGeom prst="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§"/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" charset="-128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" charset="-128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" charset="-128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" charset="-128"/>
                </a:defRPr>
              </a:lvl4pPr>
              <a:lvl5pPr marL="20574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" charset="-128"/>
                </a:defRPr>
              </a:lvl9pPr>
            </a:lstStyle>
            <a:p>
              <a:pPr marL="228600" algn="ctr">
                <a:buFont typeface="Wingdings" panose="05000000000000000000" pitchFamily="2" charset="2"/>
                <a:buNone/>
              </a:pPr>
              <a:r>
                <a:rPr lang="en-US" sz="1800" dirty="0" smtClean="0">
                  <a:solidFill>
                    <a:prstClr val="black"/>
                  </a:solidFill>
                </a:rPr>
                <a:t>Annuitant has lower premium and out-of-pocket costs by </a:t>
              </a:r>
              <a:r>
                <a:rPr lang="en-US" sz="1800" dirty="0">
                  <a:solidFill>
                    <a:prstClr val="black"/>
                  </a:solidFill>
                </a:rPr>
                <a:t>changing </a:t>
              </a:r>
              <a:r>
                <a:rPr lang="en-US" sz="1800" dirty="0" smtClean="0">
                  <a:solidFill>
                    <a:prstClr val="black"/>
                  </a:solidFill>
                </a:rPr>
                <a:t>plans </a:t>
              </a:r>
              <a:r>
                <a:rPr lang="en-US" sz="1800" dirty="0" smtClean="0"/>
                <a:t>from high option to low option and enrolling in Medicare B</a:t>
              </a:r>
              <a:endParaRPr lang="en-US" sz="1800" dirty="0"/>
            </a:p>
          </p:txBody>
        </p:sp>
        <p:sp>
          <p:nvSpPr>
            <p:cNvPr id="21" name="Oval 20"/>
            <p:cNvSpPr/>
            <p:nvPr/>
          </p:nvSpPr>
          <p:spPr>
            <a:xfrm>
              <a:off x="800100" y="5805488"/>
              <a:ext cx="685800" cy="6858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>
              <a:spAutoFit/>
            </a:bodyPr>
            <a:lstStyle/>
            <a:p>
              <a:pPr algn="ctr">
                <a:defRPr/>
              </a:pPr>
              <a:endParaRPr lang="en-US" sz="1400" dirty="0">
                <a:solidFill>
                  <a:srgbClr val="313131"/>
                </a:solidFill>
              </a:endParaRPr>
            </a:p>
          </p:txBody>
        </p:sp>
        <p:sp>
          <p:nvSpPr>
            <p:cNvPr id="22" name="Freeform 34"/>
            <p:cNvSpPr>
              <a:spLocks noChangeAspect="1" noEditPoints="1"/>
            </p:cNvSpPr>
            <p:nvPr/>
          </p:nvSpPr>
          <p:spPr bwMode="auto">
            <a:xfrm>
              <a:off x="862013" y="5965825"/>
              <a:ext cx="542925" cy="363538"/>
            </a:xfrm>
            <a:custGeom>
              <a:avLst/>
              <a:gdLst>
                <a:gd name="T0" fmla="*/ 2147483646 w 216"/>
                <a:gd name="T1" fmla="*/ 2147483646 h 144"/>
                <a:gd name="T2" fmla="*/ 2147483646 w 216"/>
                <a:gd name="T3" fmla="*/ 2147483646 h 144"/>
                <a:gd name="T4" fmla="*/ 2147483646 w 216"/>
                <a:gd name="T5" fmla="*/ 2147483646 h 144"/>
                <a:gd name="T6" fmla="*/ 2147483646 w 216"/>
                <a:gd name="T7" fmla="*/ 2147483646 h 144"/>
                <a:gd name="T8" fmla="*/ 2147483646 w 216"/>
                <a:gd name="T9" fmla="*/ 2147483646 h 144"/>
                <a:gd name="T10" fmla="*/ 2147483646 w 216"/>
                <a:gd name="T11" fmla="*/ 2147483646 h 144"/>
                <a:gd name="T12" fmla="*/ 2147483646 w 216"/>
                <a:gd name="T13" fmla="*/ 2147483646 h 144"/>
                <a:gd name="T14" fmla="*/ 2147483646 w 216"/>
                <a:gd name="T15" fmla="*/ 2147483646 h 144"/>
                <a:gd name="T16" fmla="*/ 2147483646 w 216"/>
                <a:gd name="T17" fmla="*/ 2147483646 h 144"/>
                <a:gd name="T18" fmla="*/ 2147483646 w 216"/>
                <a:gd name="T19" fmla="*/ 2147483646 h 144"/>
                <a:gd name="T20" fmla="*/ 2147483646 w 216"/>
                <a:gd name="T21" fmla="*/ 2147483646 h 144"/>
                <a:gd name="T22" fmla="*/ 2147483646 w 216"/>
                <a:gd name="T23" fmla="*/ 2147483646 h 144"/>
                <a:gd name="T24" fmla="*/ 2147483646 w 216"/>
                <a:gd name="T25" fmla="*/ 2147483646 h 144"/>
                <a:gd name="T26" fmla="*/ 2147483646 w 216"/>
                <a:gd name="T27" fmla="*/ 2147483646 h 144"/>
                <a:gd name="T28" fmla="*/ 2147483646 w 216"/>
                <a:gd name="T29" fmla="*/ 2147483646 h 144"/>
                <a:gd name="T30" fmla="*/ 2147483646 w 216"/>
                <a:gd name="T31" fmla="*/ 2147483646 h 144"/>
                <a:gd name="T32" fmla="*/ 2147483646 w 216"/>
                <a:gd name="T33" fmla="*/ 2147483646 h 144"/>
                <a:gd name="T34" fmla="*/ 2147483646 w 216"/>
                <a:gd name="T35" fmla="*/ 2147483646 h 144"/>
                <a:gd name="T36" fmla="*/ 2147483646 w 216"/>
                <a:gd name="T37" fmla="*/ 2147483646 h 144"/>
                <a:gd name="T38" fmla="*/ 2147483646 w 216"/>
                <a:gd name="T39" fmla="*/ 2147483646 h 144"/>
                <a:gd name="T40" fmla="*/ 2147483646 w 216"/>
                <a:gd name="T41" fmla="*/ 2147483646 h 144"/>
                <a:gd name="T42" fmla="*/ 2147483646 w 216"/>
                <a:gd name="T43" fmla="*/ 2147483646 h 144"/>
                <a:gd name="T44" fmla="*/ 2147483646 w 216"/>
                <a:gd name="T45" fmla="*/ 2147483646 h 144"/>
                <a:gd name="T46" fmla="*/ 2147483646 w 216"/>
                <a:gd name="T47" fmla="*/ 2147483646 h 144"/>
                <a:gd name="T48" fmla="*/ 2147483646 w 216"/>
                <a:gd name="T49" fmla="*/ 2147483646 h 144"/>
                <a:gd name="T50" fmla="*/ 2147483646 w 216"/>
                <a:gd name="T51" fmla="*/ 2147483646 h 144"/>
                <a:gd name="T52" fmla="*/ 2147483646 w 216"/>
                <a:gd name="T53" fmla="*/ 2147483646 h 144"/>
                <a:gd name="T54" fmla="*/ 2147483646 w 216"/>
                <a:gd name="T55" fmla="*/ 2147483646 h 144"/>
                <a:gd name="T56" fmla="*/ 2147483646 w 216"/>
                <a:gd name="T57" fmla="*/ 2147483646 h 144"/>
                <a:gd name="T58" fmla="*/ 2147483646 w 216"/>
                <a:gd name="T59" fmla="*/ 2147483646 h 144"/>
                <a:gd name="T60" fmla="*/ 2147483646 w 216"/>
                <a:gd name="T61" fmla="*/ 2147483646 h 144"/>
                <a:gd name="T62" fmla="*/ 2147483646 w 216"/>
                <a:gd name="T63" fmla="*/ 2147483646 h 144"/>
                <a:gd name="T64" fmla="*/ 2147483646 w 216"/>
                <a:gd name="T65" fmla="*/ 2147483646 h 144"/>
                <a:gd name="T66" fmla="*/ 2147483646 w 216"/>
                <a:gd name="T67" fmla="*/ 2147483646 h 144"/>
                <a:gd name="T68" fmla="*/ 2147483646 w 216"/>
                <a:gd name="T69" fmla="*/ 2147483646 h 144"/>
                <a:gd name="T70" fmla="*/ 2147483646 w 216"/>
                <a:gd name="T71" fmla="*/ 2147483646 h 144"/>
                <a:gd name="T72" fmla="*/ 2147483646 w 216"/>
                <a:gd name="T73" fmla="*/ 2147483646 h 144"/>
                <a:gd name="T74" fmla="*/ 2147483646 w 216"/>
                <a:gd name="T75" fmla="*/ 2147483646 h 144"/>
                <a:gd name="T76" fmla="*/ 2147483646 w 216"/>
                <a:gd name="T77" fmla="*/ 2147483646 h 144"/>
                <a:gd name="T78" fmla="*/ 2147483646 w 216"/>
                <a:gd name="T79" fmla="*/ 2147483646 h 144"/>
                <a:gd name="T80" fmla="*/ 2147483646 w 216"/>
                <a:gd name="T81" fmla="*/ 2147483646 h 144"/>
                <a:gd name="T82" fmla="*/ 2147483646 w 216"/>
                <a:gd name="T83" fmla="*/ 2147483646 h 144"/>
                <a:gd name="T84" fmla="*/ 2147483646 w 216"/>
                <a:gd name="T85" fmla="*/ 2147483646 h 144"/>
                <a:gd name="T86" fmla="*/ 2147483646 w 216"/>
                <a:gd name="T87" fmla="*/ 2147483646 h 144"/>
                <a:gd name="T88" fmla="*/ 2147483646 w 216"/>
                <a:gd name="T89" fmla="*/ 2147483646 h 144"/>
                <a:gd name="T90" fmla="*/ 2147483646 w 216"/>
                <a:gd name="T91" fmla="*/ 2147483646 h 144"/>
                <a:gd name="T92" fmla="*/ 2147483646 w 216"/>
                <a:gd name="T93" fmla="*/ 2147483646 h 144"/>
                <a:gd name="T94" fmla="*/ 2147483646 w 216"/>
                <a:gd name="T95" fmla="*/ 2147483646 h 144"/>
                <a:gd name="T96" fmla="*/ 2147483646 w 216"/>
                <a:gd name="T97" fmla="*/ 2147483646 h 144"/>
                <a:gd name="T98" fmla="*/ 2147483646 w 216"/>
                <a:gd name="T99" fmla="*/ 2147483646 h 144"/>
                <a:gd name="T100" fmla="*/ 2147483646 w 216"/>
                <a:gd name="T101" fmla="*/ 2147483646 h 144"/>
                <a:gd name="T102" fmla="*/ 2147483646 w 216"/>
                <a:gd name="T103" fmla="*/ 2147483646 h 144"/>
                <a:gd name="T104" fmla="*/ 2147483646 w 216"/>
                <a:gd name="T105" fmla="*/ 2147483646 h 144"/>
                <a:gd name="T106" fmla="*/ 2147483646 w 216"/>
                <a:gd name="T107" fmla="*/ 2147483646 h 14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16" h="144">
                  <a:moveTo>
                    <a:pt x="206" y="54"/>
                  </a:moveTo>
                  <a:cubicBezTo>
                    <a:pt x="206" y="54"/>
                    <a:pt x="206" y="54"/>
                    <a:pt x="206" y="54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6" y="50"/>
                    <a:pt x="194" y="46"/>
                    <a:pt x="192" y="43"/>
                  </a:cubicBezTo>
                  <a:cubicBezTo>
                    <a:pt x="192" y="39"/>
                    <a:pt x="197" y="17"/>
                    <a:pt x="194" y="14"/>
                  </a:cubicBezTo>
                  <a:cubicBezTo>
                    <a:pt x="191" y="13"/>
                    <a:pt x="184" y="17"/>
                    <a:pt x="178" y="21"/>
                  </a:cubicBezTo>
                  <a:cubicBezTo>
                    <a:pt x="179" y="14"/>
                    <a:pt x="180" y="5"/>
                    <a:pt x="178" y="3"/>
                  </a:cubicBezTo>
                  <a:cubicBezTo>
                    <a:pt x="174" y="0"/>
                    <a:pt x="154" y="16"/>
                    <a:pt x="154" y="16"/>
                  </a:cubicBezTo>
                  <a:cubicBezTo>
                    <a:pt x="154" y="17"/>
                    <a:pt x="154" y="17"/>
                    <a:pt x="154" y="17"/>
                  </a:cubicBezTo>
                  <a:cubicBezTo>
                    <a:pt x="143" y="12"/>
                    <a:pt x="129" y="10"/>
                    <a:pt x="115" y="10"/>
                  </a:cubicBezTo>
                  <a:cubicBezTo>
                    <a:pt x="78" y="10"/>
                    <a:pt x="45" y="27"/>
                    <a:pt x="34" y="52"/>
                  </a:cubicBezTo>
                  <a:cubicBezTo>
                    <a:pt x="29" y="50"/>
                    <a:pt x="23" y="48"/>
                    <a:pt x="20" y="42"/>
                  </a:cubicBezTo>
                  <a:cubicBezTo>
                    <a:pt x="26" y="44"/>
                    <a:pt x="34" y="41"/>
                    <a:pt x="36" y="34"/>
                  </a:cubicBezTo>
                  <a:cubicBezTo>
                    <a:pt x="38" y="27"/>
                    <a:pt x="35" y="20"/>
                    <a:pt x="28" y="17"/>
                  </a:cubicBezTo>
                  <a:cubicBezTo>
                    <a:pt x="21" y="15"/>
                    <a:pt x="14" y="18"/>
                    <a:pt x="11" y="25"/>
                  </a:cubicBezTo>
                  <a:cubicBezTo>
                    <a:pt x="11" y="26"/>
                    <a:pt x="11" y="27"/>
                    <a:pt x="10" y="28"/>
                  </a:cubicBezTo>
                  <a:cubicBezTo>
                    <a:pt x="3" y="22"/>
                    <a:pt x="4" y="12"/>
                    <a:pt x="4" y="12"/>
                  </a:cubicBezTo>
                  <a:cubicBezTo>
                    <a:pt x="0" y="25"/>
                    <a:pt x="5" y="32"/>
                    <a:pt x="10" y="37"/>
                  </a:cubicBezTo>
                  <a:cubicBezTo>
                    <a:pt x="10" y="43"/>
                    <a:pt x="15" y="57"/>
                    <a:pt x="29" y="65"/>
                  </a:cubicBezTo>
                  <a:cubicBezTo>
                    <a:pt x="29" y="65"/>
                    <a:pt x="29" y="65"/>
                    <a:pt x="30" y="65"/>
                  </a:cubicBezTo>
                  <a:cubicBezTo>
                    <a:pt x="29" y="68"/>
                    <a:pt x="29" y="70"/>
                    <a:pt x="29" y="72"/>
                  </a:cubicBezTo>
                  <a:cubicBezTo>
                    <a:pt x="29" y="91"/>
                    <a:pt x="41" y="107"/>
                    <a:pt x="59" y="119"/>
                  </a:cubicBezTo>
                  <a:cubicBezTo>
                    <a:pt x="68" y="144"/>
                    <a:pt x="68" y="144"/>
                    <a:pt x="68" y="144"/>
                  </a:cubicBezTo>
                  <a:cubicBezTo>
                    <a:pt x="90" y="144"/>
                    <a:pt x="90" y="144"/>
                    <a:pt x="90" y="144"/>
                  </a:cubicBezTo>
                  <a:cubicBezTo>
                    <a:pt x="93" y="132"/>
                    <a:pt x="93" y="132"/>
                    <a:pt x="93" y="132"/>
                  </a:cubicBezTo>
                  <a:cubicBezTo>
                    <a:pt x="100" y="133"/>
                    <a:pt x="108" y="134"/>
                    <a:pt x="115" y="134"/>
                  </a:cubicBezTo>
                  <a:cubicBezTo>
                    <a:pt x="122" y="134"/>
                    <a:pt x="129" y="133"/>
                    <a:pt x="136" y="132"/>
                  </a:cubicBezTo>
                  <a:cubicBezTo>
                    <a:pt x="140" y="144"/>
                    <a:pt x="140" y="144"/>
                    <a:pt x="140" y="144"/>
                  </a:cubicBezTo>
                  <a:cubicBezTo>
                    <a:pt x="162" y="144"/>
                    <a:pt x="162" y="144"/>
                    <a:pt x="162" y="144"/>
                  </a:cubicBezTo>
                  <a:cubicBezTo>
                    <a:pt x="168" y="121"/>
                    <a:pt x="168" y="121"/>
                    <a:pt x="168" y="121"/>
                  </a:cubicBezTo>
                  <a:cubicBezTo>
                    <a:pt x="168" y="121"/>
                    <a:pt x="168" y="121"/>
                    <a:pt x="168" y="121"/>
                  </a:cubicBezTo>
                  <a:cubicBezTo>
                    <a:pt x="180" y="115"/>
                    <a:pt x="189" y="106"/>
                    <a:pt x="195" y="95"/>
                  </a:cubicBezTo>
                  <a:cubicBezTo>
                    <a:pt x="206" y="95"/>
                    <a:pt x="206" y="95"/>
                    <a:pt x="206" y="95"/>
                  </a:cubicBezTo>
                  <a:cubicBezTo>
                    <a:pt x="206" y="95"/>
                    <a:pt x="206" y="95"/>
                    <a:pt x="206" y="95"/>
                  </a:cubicBezTo>
                  <a:cubicBezTo>
                    <a:pt x="211" y="95"/>
                    <a:pt x="216" y="86"/>
                    <a:pt x="216" y="75"/>
                  </a:cubicBezTo>
                  <a:cubicBezTo>
                    <a:pt x="216" y="63"/>
                    <a:pt x="211" y="54"/>
                    <a:pt x="206" y="54"/>
                  </a:cubicBezTo>
                  <a:close/>
                  <a:moveTo>
                    <a:pt x="17" y="30"/>
                  </a:moveTo>
                  <a:cubicBezTo>
                    <a:pt x="17" y="29"/>
                    <a:pt x="17" y="28"/>
                    <a:pt x="17" y="27"/>
                  </a:cubicBezTo>
                  <a:cubicBezTo>
                    <a:pt x="19" y="24"/>
                    <a:pt x="22" y="22"/>
                    <a:pt x="26" y="23"/>
                  </a:cubicBezTo>
                  <a:cubicBezTo>
                    <a:pt x="29" y="25"/>
                    <a:pt x="31" y="28"/>
                    <a:pt x="30" y="32"/>
                  </a:cubicBezTo>
                  <a:cubicBezTo>
                    <a:pt x="29" y="35"/>
                    <a:pt x="25" y="37"/>
                    <a:pt x="21" y="36"/>
                  </a:cubicBezTo>
                  <a:cubicBezTo>
                    <a:pt x="19" y="35"/>
                    <a:pt x="17" y="33"/>
                    <a:pt x="17" y="30"/>
                  </a:cubicBezTo>
                  <a:close/>
                  <a:moveTo>
                    <a:pt x="134" y="26"/>
                  </a:moveTo>
                  <a:cubicBezTo>
                    <a:pt x="128" y="25"/>
                    <a:pt x="121" y="25"/>
                    <a:pt x="113" y="25"/>
                  </a:cubicBezTo>
                  <a:cubicBezTo>
                    <a:pt x="106" y="25"/>
                    <a:pt x="101" y="26"/>
                    <a:pt x="96" y="27"/>
                  </a:cubicBezTo>
                  <a:cubicBezTo>
                    <a:pt x="94" y="19"/>
                    <a:pt x="94" y="19"/>
                    <a:pt x="94" y="19"/>
                  </a:cubicBezTo>
                  <a:cubicBezTo>
                    <a:pt x="99" y="18"/>
                    <a:pt x="106" y="18"/>
                    <a:pt x="113" y="18"/>
                  </a:cubicBezTo>
                  <a:cubicBezTo>
                    <a:pt x="121" y="18"/>
                    <a:pt x="129" y="18"/>
                    <a:pt x="136" y="19"/>
                  </a:cubicBezTo>
                  <a:lnTo>
                    <a:pt x="134" y="26"/>
                  </a:lnTo>
                  <a:close/>
                  <a:moveTo>
                    <a:pt x="179" y="62"/>
                  </a:moveTo>
                  <a:cubicBezTo>
                    <a:pt x="175" y="62"/>
                    <a:pt x="172" y="59"/>
                    <a:pt x="172" y="56"/>
                  </a:cubicBezTo>
                  <a:cubicBezTo>
                    <a:pt x="172" y="52"/>
                    <a:pt x="175" y="49"/>
                    <a:pt x="179" y="49"/>
                  </a:cubicBezTo>
                  <a:cubicBezTo>
                    <a:pt x="182" y="49"/>
                    <a:pt x="185" y="52"/>
                    <a:pt x="185" y="56"/>
                  </a:cubicBezTo>
                  <a:cubicBezTo>
                    <a:pt x="185" y="59"/>
                    <a:pt x="182" y="62"/>
                    <a:pt x="179" y="6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6770928"/>
              </p:ext>
            </p:extLst>
          </p:nvPr>
        </p:nvGraphicFramePr>
        <p:xfrm>
          <a:off x="154297" y="2047221"/>
          <a:ext cx="4191561" cy="1917189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993290"/>
                <a:gridCol w="1198271"/>
              </a:tblGrid>
              <a:tr h="559232">
                <a:tc gridSpan="2">
                  <a:txBody>
                    <a:bodyPr/>
                    <a:lstStyle/>
                    <a:p>
                      <a:r>
                        <a:rPr lang="en-US" sz="1800" dirty="0" smtClean="0"/>
                        <a:t>Sample Scenario: Plan 1</a:t>
                      </a:r>
                      <a:br>
                        <a:rPr lang="en-US" sz="1800" dirty="0" smtClean="0"/>
                      </a:br>
                      <a:r>
                        <a:rPr lang="en-US" sz="1800" dirty="0" smtClean="0"/>
                        <a:t>Medicare</a:t>
                      </a:r>
                      <a:r>
                        <a:rPr lang="en-US" sz="1800" baseline="0" dirty="0" smtClean="0"/>
                        <a:t> Part A + FEHB</a:t>
                      </a:r>
                      <a:endParaRPr lang="en-US" sz="1800" dirty="0"/>
                    </a:p>
                  </a:txBody>
                  <a:tcPr marT="45731" marB="45731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2656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Medicare</a:t>
                      </a:r>
                      <a:r>
                        <a:rPr lang="en-US" sz="1600" baseline="0" dirty="0" smtClean="0"/>
                        <a:t> Part A, per year</a:t>
                      </a:r>
                      <a:endParaRPr lang="en-US" sz="1600" dirty="0"/>
                    </a:p>
                  </a:txBody>
                  <a:tcPr marT="45731" marB="45731" anchor="b"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$0</a:t>
                      </a:r>
                      <a:endParaRPr lang="en-US" sz="1600" dirty="0"/>
                    </a:p>
                  </a:txBody>
                  <a:tcPr marT="45731" marB="45731" anchor="b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8825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Plan 1, </a:t>
                      </a:r>
                      <a:r>
                        <a:rPr lang="en-US" sz="1600" b="1" i="1" dirty="0" smtClean="0"/>
                        <a:t>High Option</a:t>
                      </a:r>
                      <a:r>
                        <a:rPr lang="en-US" sz="1600" dirty="0" smtClean="0"/>
                        <a:t>, per year (Self Plus One)</a:t>
                      </a:r>
                      <a:endParaRPr lang="en-US" sz="1600" dirty="0"/>
                    </a:p>
                  </a:txBody>
                  <a:tcPr marT="45731" marB="45731" anchor="b"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$6,260</a:t>
                      </a:r>
                      <a:endParaRPr lang="en-US" sz="1600" dirty="0"/>
                    </a:p>
                  </a:txBody>
                  <a:tcPr marT="45731" marB="45731" anchor="b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2643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Yearly Insurance</a:t>
                      </a:r>
                      <a:r>
                        <a:rPr lang="en-US" sz="1600" b="1" baseline="0" dirty="0" smtClean="0">
                          <a:solidFill>
                            <a:schemeClr val="bg1"/>
                          </a:solidFill>
                        </a:rPr>
                        <a:t> Premiums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T="45731" marB="45731" anchor="b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$6,260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T="45731" marB="45731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0914351"/>
              </p:ext>
            </p:extLst>
          </p:nvPr>
        </p:nvGraphicFramePr>
        <p:xfrm>
          <a:off x="4694238" y="2054214"/>
          <a:ext cx="4216083" cy="2587771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844483"/>
                <a:gridCol w="1371600"/>
              </a:tblGrid>
              <a:tr h="559232">
                <a:tc gridSpan="2">
                  <a:txBody>
                    <a:bodyPr/>
                    <a:lstStyle/>
                    <a:p>
                      <a:r>
                        <a:rPr lang="en-US" sz="1800" dirty="0" smtClean="0"/>
                        <a:t>Sample Scenario: Plan 2</a:t>
                      </a:r>
                      <a:br>
                        <a:rPr lang="en-US" sz="1800" dirty="0" smtClean="0"/>
                      </a:br>
                      <a:r>
                        <a:rPr lang="en-US" sz="1800" dirty="0" smtClean="0"/>
                        <a:t>Medicare</a:t>
                      </a:r>
                      <a:r>
                        <a:rPr lang="en-US" sz="1800" baseline="0" dirty="0" smtClean="0"/>
                        <a:t> Part A + Part B + FEHB</a:t>
                      </a:r>
                      <a:endParaRPr lang="en-US" sz="1800" dirty="0"/>
                    </a:p>
                  </a:txBody>
                  <a:tcPr marT="45731" marB="45731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2656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Medicare</a:t>
                      </a:r>
                      <a:r>
                        <a:rPr lang="en-US" sz="1600" baseline="0" dirty="0" smtClean="0"/>
                        <a:t> Part A, per year</a:t>
                      </a:r>
                      <a:endParaRPr lang="en-US" sz="1600" dirty="0"/>
                    </a:p>
                  </a:txBody>
                  <a:tcPr marT="45731" marB="45731" anchor="b"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$0</a:t>
                      </a:r>
                      <a:endParaRPr lang="en-US" sz="1600" dirty="0"/>
                    </a:p>
                  </a:txBody>
                  <a:tcPr anchor="b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654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Medicare</a:t>
                      </a:r>
                      <a:r>
                        <a:rPr lang="en-US" sz="1600" baseline="0" dirty="0" smtClean="0"/>
                        <a:t> Part B, per year</a:t>
                      </a:r>
                      <a:endParaRPr lang="en-US" sz="1600" dirty="0"/>
                    </a:p>
                  </a:txBody>
                  <a:tcPr anchor="b"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$3,216*</a:t>
                      </a:r>
                      <a:endParaRPr lang="en-US" sz="1600" dirty="0"/>
                    </a:p>
                  </a:txBody>
                  <a:tcPr anchor="b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8825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Plan 2, </a:t>
                      </a:r>
                      <a:r>
                        <a:rPr lang="en-US" sz="1600" b="1" i="1" dirty="0" smtClean="0"/>
                        <a:t>Low Option</a:t>
                      </a:r>
                      <a:r>
                        <a:rPr lang="en-US" sz="1600" dirty="0" smtClean="0"/>
                        <a:t>, per year (Self Plus One)</a:t>
                      </a:r>
                      <a:endParaRPr lang="en-US" sz="1600" dirty="0"/>
                    </a:p>
                  </a:txBody>
                  <a:tcPr marT="45731" marB="45731" anchor="b"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$3,159</a:t>
                      </a:r>
                      <a:endParaRPr lang="en-US" sz="1600" dirty="0"/>
                    </a:p>
                  </a:txBody>
                  <a:tcPr anchor="b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8825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Less: HRA funds</a:t>
                      </a:r>
                      <a:endParaRPr lang="en-US" sz="1600" dirty="0"/>
                    </a:p>
                  </a:txBody>
                  <a:tcPr marT="45731" marB="45731" anchor="b"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($1,800)</a:t>
                      </a:r>
                      <a:endParaRPr lang="en-US" sz="1600" dirty="0"/>
                    </a:p>
                  </a:txBody>
                  <a:tcPr anchor="b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2643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Yearly Insurance</a:t>
                      </a:r>
                      <a:r>
                        <a:rPr lang="en-US" sz="1600" b="1" baseline="0" dirty="0" smtClean="0">
                          <a:solidFill>
                            <a:schemeClr val="bg1"/>
                          </a:solidFill>
                        </a:rPr>
                        <a:t> Premiums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T="45731" marB="45731" anchor="b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$4,575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sp>
        <p:nvSpPr>
          <p:cNvPr id="32" name="Rectangle 1"/>
          <p:cNvSpPr>
            <a:spLocks noChangeArrowheads="1"/>
          </p:cNvSpPr>
          <p:nvPr/>
        </p:nvSpPr>
        <p:spPr bwMode="auto">
          <a:xfrm>
            <a:off x="112713" y="3581400"/>
            <a:ext cx="4230687" cy="393893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9pPr>
          </a:lstStyle>
          <a:p>
            <a:pPr marL="2921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  <a:defRPr/>
            </a:pPr>
            <a:endParaRPr lang="en-US" altLang="en-US" sz="1600" kern="0" dirty="0">
              <a:solidFill>
                <a:prstClr val="black"/>
              </a:solidFill>
            </a:endParaRPr>
          </a:p>
        </p:txBody>
      </p:sp>
      <p:sp>
        <p:nvSpPr>
          <p:cNvPr id="33" name="Rectangle 1"/>
          <p:cNvSpPr>
            <a:spLocks noChangeArrowheads="1"/>
          </p:cNvSpPr>
          <p:nvPr/>
        </p:nvSpPr>
        <p:spPr bwMode="auto">
          <a:xfrm>
            <a:off x="4658379" y="4254307"/>
            <a:ext cx="4230687" cy="393893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9pPr>
          </a:lstStyle>
          <a:p>
            <a:pPr marL="2921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  <a:defRPr/>
            </a:pPr>
            <a:endParaRPr lang="en-US" altLang="en-US" sz="1600" kern="0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400800"/>
            <a:ext cx="815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*Assumes Medicare premium for two people; new Medicare enrollment in 2017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298828" y="4141691"/>
            <a:ext cx="4044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Deductible: </a:t>
            </a:r>
            <a:r>
              <a:rPr lang="en-US" sz="1600" dirty="0" smtClean="0"/>
              <a:t>$700</a:t>
            </a:r>
          </a:p>
          <a:p>
            <a:r>
              <a:rPr lang="en-US" sz="1600" b="1" dirty="0" smtClean="0"/>
              <a:t>Copays: </a:t>
            </a:r>
            <a:r>
              <a:rPr lang="en-US" sz="1600" dirty="0" smtClean="0"/>
              <a:t>$25 primary, $35 specialty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4953000" y="4726466"/>
            <a:ext cx="3936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Deductible: </a:t>
            </a:r>
            <a:r>
              <a:rPr lang="en-US" sz="1600" dirty="0" smtClean="0"/>
              <a:t>$0</a:t>
            </a:r>
          </a:p>
          <a:p>
            <a:r>
              <a:rPr lang="en-US" sz="1600" b="1" dirty="0" smtClean="0"/>
              <a:t>Copays: </a:t>
            </a:r>
            <a:r>
              <a:rPr lang="en-US" sz="1600" dirty="0" smtClean="0"/>
              <a:t>$0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558896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dirty="0" smtClean="0"/>
              <a:t>FEHB Resources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Find the right health plan for you: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E4F8B9-6624-4D9A-9BD5-DAFE22401E3E}" type="slidenum">
              <a:rPr lang="en-US" altLang="en-US" smtClean="0"/>
              <a:pPr>
                <a:defRPr/>
              </a:pPr>
              <a:t>35</a:t>
            </a:fld>
            <a:endParaRPr lang="en-US" altLang="en-US" dirty="0"/>
          </a:p>
        </p:txBody>
      </p:sp>
      <p:sp>
        <p:nvSpPr>
          <p:cNvPr id="5" name="Round Same Side Corner Rectangle 4"/>
          <p:cNvSpPr/>
          <p:nvPr/>
        </p:nvSpPr>
        <p:spPr bwMode="auto">
          <a:xfrm rot="5400000">
            <a:off x="4618830" y="-1096170"/>
            <a:ext cx="838200" cy="7297739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70C0"/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kern="0" dirty="0">
              <a:solidFill>
                <a:prstClr val="white"/>
              </a:solidFill>
              <a:latin typeface="Arial"/>
              <a:ea typeface="+mn-ea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590675" y="2333453"/>
            <a:ext cx="8010525" cy="43088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rgbClr val="FFFFFF"/>
                </a:solidFill>
                <a:latin typeface="Arial"/>
              </a:rPr>
              <a:t>Checkbook Guide to Health Plans</a:t>
            </a:r>
            <a:endParaRPr lang="en-US" sz="28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Round Same Side Corner Rectangle 6"/>
          <p:cNvSpPr/>
          <p:nvPr/>
        </p:nvSpPr>
        <p:spPr bwMode="auto">
          <a:xfrm rot="5400000">
            <a:off x="4667498" y="184478"/>
            <a:ext cx="817061" cy="7373939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F0"/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kern="0" dirty="0">
              <a:solidFill>
                <a:prstClr val="white"/>
              </a:solidFill>
              <a:latin typeface="Arial"/>
              <a:ea typeface="+mn-ea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590674" y="3642805"/>
            <a:ext cx="8010525" cy="43088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rgbClr val="FFFFFF"/>
                </a:solidFill>
                <a:latin typeface="Arial"/>
              </a:rPr>
              <a:t>OPM Plan Comparison Tool</a:t>
            </a:r>
            <a:endParaRPr lang="en-US" sz="28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Round Same Side Corner Rectangle 8"/>
          <p:cNvSpPr/>
          <p:nvPr/>
        </p:nvSpPr>
        <p:spPr bwMode="auto">
          <a:xfrm rot="5400000">
            <a:off x="4663318" y="1539118"/>
            <a:ext cx="825421" cy="737394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kern="0" dirty="0">
              <a:solidFill>
                <a:prstClr val="white"/>
              </a:solidFill>
              <a:latin typeface="Arial"/>
              <a:ea typeface="+mn-ea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590674" y="5013230"/>
            <a:ext cx="7248526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rgbClr val="FFFFFF"/>
                </a:solidFill>
                <a:latin typeface="Arial"/>
              </a:rPr>
              <a:t>Resources on liteblue.usps.gov/benefits</a:t>
            </a:r>
            <a:endParaRPr lang="en-US" sz="28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" name="5-Point Star 10"/>
          <p:cNvSpPr/>
          <p:nvPr/>
        </p:nvSpPr>
        <p:spPr bwMode="auto">
          <a:xfrm>
            <a:off x="381004" y="2133600"/>
            <a:ext cx="855662" cy="783139"/>
          </a:xfrm>
          <a:prstGeom prst="star5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12" name="5-Point Star 11"/>
          <p:cNvSpPr/>
          <p:nvPr/>
        </p:nvSpPr>
        <p:spPr bwMode="auto">
          <a:xfrm>
            <a:off x="381000" y="3441778"/>
            <a:ext cx="855662" cy="783139"/>
          </a:xfrm>
          <a:prstGeom prst="star5">
            <a:avLst/>
          </a:prstGeom>
          <a:solidFill>
            <a:srgbClr val="00B0F0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13" name="5-Point Star 12"/>
          <p:cNvSpPr/>
          <p:nvPr/>
        </p:nvSpPr>
        <p:spPr bwMode="auto">
          <a:xfrm>
            <a:off x="381000" y="4813378"/>
            <a:ext cx="855662" cy="783139"/>
          </a:xfrm>
          <a:prstGeom prst="star5">
            <a:avLst/>
          </a:prstGeom>
          <a:solidFill>
            <a:srgbClr val="92D050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08571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3400" y="152400"/>
            <a:ext cx="4559969" cy="418463"/>
          </a:xfrm>
        </p:spPr>
        <p:txBody>
          <a:bodyPr/>
          <a:lstStyle/>
          <a:p>
            <a:r>
              <a:rPr lang="en-US" sz="1800" dirty="0" smtClean="0"/>
              <a:t>Checkbook</a:t>
            </a:r>
            <a:endParaRPr lang="en-US" sz="1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7" t="19583" r="19855" b="7047"/>
          <a:stretch/>
        </p:blipFill>
        <p:spPr bwMode="auto">
          <a:xfrm>
            <a:off x="228600" y="870201"/>
            <a:ext cx="8763000" cy="5759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063" y="6274713"/>
            <a:ext cx="9119937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/>
              <a:t>Go to </a:t>
            </a:r>
            <a:r>
              <a:rPr lang="en-US" sz="2200" b="1" dirty="0" smtClean="0">
                <a:hlinkClick r:id="rId4"/>
              </a:rPr>
              <a:t>https</a:t>
            </a:r>
            <a:r>
              <a:rPr lang="en-US" sz="2200" b="1" dirty="0">
                <a:hlinkClick r:id="rId4"/>
              </a:rPr>
              <a:t>://liteblue.usps.gov/fehb</a:t>
            </a:r>
            <a:r>
              <a:rPr lang="en-US" sz="2200" b="1" dirty="0" smtClean="0">
                <a:hlinkClick r:id="rId4"/>
              </a:rPr>
              <a:t>/</a:t>
            </a:r>
            <a:r>
              <a:rPr lang="en-US" sz="2200" b="1" dirty="0" smtClean="0"/>
              <a:t> to access Checkbook</a:t>
            </a:r>
            <a:endParaRPr lang="en-US" sz="2200" b="1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53200" y="6477000"/>
            <a:ext cx="2438400" cy="228600"/>
          </a:xfrm>
        </p:spPr>
        <p:txBody>
          <a:bodyPr/>
          <a:lstStyle/>
          <a:p>
            <a:pPr>
              <a:defRPr/>
            </a:pPr>
            <a:fld id="{79E4F8B9-6624-4D9A-9BD5-DAFE22401E3E}" type="slidenum">
              <a:rPr lang="en-US" altLang="en-US" smtClean="0"/>
              <a:pPr>
                <a:defRPr/>
              </a:pPr>
              <a:t>36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8554626"/>
      </p:ext>
    </p:extLst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3400" y="152400"/>
            <a:ext cx="4559969" cy="418463"/>
          </a:xfrm>
        </p:spPr>
        <p:txBody>
          <a:bodyPr/>
          <a:lstStyle/>
          <a:p>
            <a:r>
              <a:rPr lang="en-US" sz="1800" dirty="0" smtClean="0"/>
              <a:t>Checkbook</a:t>
            </a:r>
            <a:endParaRPr lang="en-US" sz="1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7" t="24597" r="20000" b="7287"/>
          <a:stretch/>
        </p:blipFill>
        <p:spPr bwMode="auto">
          <a:xfrm>
            <a:off x="290450" y="852501"/>
            <a:ext cx="8587161" cy="5389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063" y="6198513"/>
            <a:ext cx="9119937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/>
              <a:t>Go to </a:t>
            </a:r>
            <a:r>
              <a:rPr lang="en-US" sz="2200" b="1" dirty="0" smtClean="0">
                <a:hlinkClick r:id="rId4"/>
              </a:rPr>
              <a:t>https</a:t>
            </a:r>
            <a:r>
              <a:rPr lang="en-US" sz="2200" b="1" dirty="0">
                <a:hlinkClick r:id="rId4"/>
              </a:rPr>
              <a:t>://liteblue.usps.gov/fehb</a:t>
            </a:r>
            <a:r>
              <a:rPr lang="en-US" sz="2200" b="1" dirty="0" smtClean="0">
                <a:hlinkClick r:id="rId4"/>
              </a:rPr>
              <a:t>/</a:t>
            </a:r>
            <a:r>
              <a:rPr lang="en-US" sz="2200" b="1" dirty="0" smtClean="0"/>
              <a:t> to access Checkbook</a:t>
            </a:r>
            <a:endParaRPr lang="en-US" sz="2200" b="1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53200" y="6477000"/>
            <a:ext cx="2438400" cy="228600"/>
          </a:xfrm>
        </p:spPr>
        <p:txBody>
          <a:bodyPr/>
          <a:lstStyle/>
          <a:p>
            <a:pPr>
              <a:defRPr/>
            </a:pPr>
            <a:fld id="{79E4F8B9-6624-4D9A-9BD5-DAFE22401E3E}" type="slidenum">
              <a:rPr lang="en-US" altLang="en-US" smtClean="0"/>
              <a:pPr>
                <a:defRPr/>
              </a:pPr>
              <a:t>37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23702593"/>
      </p:ext>
    </p:extLst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dirty="0"/>
              <a:t>Comparing FEHB Plans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7463966"/>
              </p:ext>
            </p:extLst>
          </p:nvPr>
        </p:nvGraphicFramePr>
        <p:xfrm>
          <a:off x="381000" y="1371600"/>
          <a:ext cx="8382000" cy="432435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90800"/>
                <a:gridCol w="2362200"/>
                <a:gridCol w="1828800"/>
                <a:gridCol w="1600200"/>
              </a:tblGrid>
              <a:tr h="1295400"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/>
                        <a:t>FEHB Plan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Self</a:t>
                      </a:r>
                      <a:r>
                        <a:rPr lang="en-US" sz="2400" baseline="0" dirty="0" smtClean="0"/>
                        <a:t> and Family</a:t>
                      </a:r>
                    </a:p>
                    <a:p>
                      <a:pPr algn="ctr"/>
                      <a:r>
                        <a:rPr lang="en-US" sz="1800" baseline="0" dirty="0" smtClean="0"/>
                        <a:t>(Annual Premium*)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Deductible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Copay</a:t>
                      </a:r>
                      <a:endParaRPr lang="en-US" sz="2400" dirty="0"/>
                    </a:p>
                  </a:txBody>
                  <a:tcPr anchor="ctr"/>
                </a:tc>
              </a:tr>
              <a:tr h="742950"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/>
                        <a:t>BCBS</a:t>
                      </a:r>
                      <a:r>
                        <a:rPr lang="en-US" sz="2400" baseline="0" dirty="0" smtClean="0"/>
                        <a:t> Standard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200" dirty="0" smtClean="0">
                          <a:effectLst/>
                        </a:rPr>
                        <a:t>$6,610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$700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$25</a:t>
                      </a:r>
                      <a:endParaRPr lang="en-US" sz="2400" dirty="0"/>
                    </a:p>
                  </a:txBody>
                  <a:tcPr anchor="ctr"/>
                </a:tc>
              </a:tr>
              <a:tr h="762000"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/>
                        <a:t>BCBS</a:t>
                      </a:r>
                      <a:r>
                        <a:rPr lang="en-US" sz="2400" baseline="0" dirty="0" smtClean="0"/>
                        <a:t> Basic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$4,510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$0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$30</a:t>
                      </a:r>
                      <a:endParaRPr lang="en-US" sz="2400" dirty="0"/>
                    </a:p>
                  </a:txBody>
                  <a:tcPr anchor="ctr"/>
                </a:tc>
              </a:tr>
              <a:tr h="762000"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/>
                        <a:t>GEHA Standard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200" dirty="0" smtClean="0">
                          <a:effectLst/>
                        </a:rPr>
                        <a:t>$3,310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$700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$15</a:t>
                      </a:r>
                      <a:endParaRPr lang="en-US" sz="2400" dirty="0"/>
                    </a:p>
                  </a:txBody>
                  <a:tcPr anchor="ctr"/>
                </a:tc>
              </a:tr>
              <a:tr h="762000"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/>
                        <a:t>NALC CDHP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$3,020*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$4,000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20%</a:t>
                      </a:r>
                      <a:endParaRPr lang="en-US" sz="2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E4F8B9-6624-4D9A-9BD5-DAFE22401E3E}" type="slidenum">
              <a:rPr lang="en-US" altLang="en-US" smtClean="0"/>
              <a:pPr>
                <a:defRPr/>
              </a:pPr>
              <a:t>38</a:t>
            </a:fld>
            <a:endParaRPr lang="en-US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5715000"/>
            <a:ext cx="815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* Plan provides $2,400 per year into a Health Reimbursement Arrangement (HRA) to pay for out-of-pocket costs.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279661381"/>
      </p:ext>
    </p:extLst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 smtClean="0"/>
              <a:t>Health Care and FSA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E4F8B9-6624-4D9A-9BD5-DAFE22401E3E}" type="slidenum">
              <a:rPr lang="en-US" altLang="en-US" smtClean="0"/>
              <a:pPr>
                <a:defRPr/>
              </a:pPr>
              <a:t>39</a:t>
            </a:fld>
            <a:endParaRPr lang="en-US" alt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1143000"/>
            <a:ext cx="4343400" cy="5334000"/>
          </a:xfrm>
        </p:spPr>
        <p:txBody>
          <a:bodyPr/>
          <a:lstStyle/>
          <a:p>
            <a:pPr marL="0" indent="0">
              <a:spcBef>
                <a:spcPts val="1800"/>
              </a:spcBef>
              <a:buNone/>
            </a:pPr>
            <a:r>
              <a:rPr lang="en-US" sz="2800" dirty="0" smtClean="0"/>
              <a:t>Out-of-Pocket Costs:</a:t>
            </a:r>
          </a:p>
          <a:p>
            <a:pPr>
              <a:spcBef>
                <a:spcPts val="1800"/>
              </a:spcBef>
            </a:pPr>
            <a:r>
              <a:rPr lang="en-US" sz="2400" b="0" dirty="0" smtClean="0"/>
              <a:t>Deductible</a:t>
            </a:r>
          </a:p>
          <a:p>
            <a:pPr>
              <a:spcBef>
                <a:spcPts val="1800"/>
              </a:spcBef>
            </a:pPr>
            <a:r>
              <a:rPr lang="en-US" sz="2400" b="0" dirty="0" smtClean="0"/>
              <a:t>Copays for doctor visits</a:t>
            </a:r>
          </a:p>
          <a:p>
            <a:pPr>
              <a:spcBef>
                <a:spcPts val="1800"/>
              </a:spcBef>
            </a:pPr>
            <a:r>
              <a:rPr lang="en-US" sz="2400" b="0" dirty="0" smtClean="0"/>
              <a:t>Prescription drug copays</a:t>
            </a:r>
          </a:p>
          <a:p>
            <a:pPr>
              <a:spcBef>
                <a:spcPts val="1800"/>
              </a:spcBef>
            </a:pPr>
            <a:r>
              <a:rPr lang="en-US" sz="2400" b="0" dirty="0" smtClean="0"/>
              <a:t>Dental care (beyond preventive care)</a:t>
            </a:r>
          </a:p>
          <a:p>
            <a:pPr>
              <a:spcBef>
                <a:spcPts val="1800"/>
              </a:spcBef>
            </a:pPr>
            <a:r>
              <a:rPr lang="en-US" sz="2400" b="0" dirty="0" smtClean="0"/>
              <a:t>Vision care (including glasses, contacts)</a:t>
            </a:r>
            <a:endParaRPr lang="en-US" sz="2400" b="0" dirty="0"/>
          </a:p>
        </p:txBody>
      </p:sp>
      <p:sp>
        <p:nvSpPr>
          <p:cNvPr id="7" name="Content Placeholder 4"/>
          <p:cNvSpPr txBox="1">
            <a:spLocks/>
          </p:cNvSpPr>
          <p:nvPr/>
        </p:nvSpPr>
        <p:spPr bwMode="auto">
          <a:xfrm>
            <a:off x="5257800" y="1676400"/>
            <a:ext cx="35814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1" charset="2"/>
              <a:buChar char="§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1" charset="2"/>
              <a:buChar char="§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1" charset="2"/>
              <a:buChar char="§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1" charset="2"/>
              <a:buChar char="§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sz="4400" kern="0" dirty="0" smtClean="0">
                <a:solidFill>
                  <a:srgbClr val="0070C0"/>
                </a:solidFill>
              </a:rPr>
              <a:t>Health Care Flexible</a:t>
            </a:r>
          </a:p>
          <a:p>
            <a:pPr marL="0" indent="0" algn="ctr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sz="4400" kern="0" dirty="0" smtClean="0">
                <a:solidFill>
                  <a:srgbClr val="0070C0"/>
                </a:solidFill>
              </a:rPr>
              <a:t>Spending </a:t>
            </a:r>
          </a:p>
          <a:p>
            <a:pPr marL="0" indent="0" algn="ctr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sz="4400" kern="0" dirty="0" smtClean="0">
                <a:solidFill>
                  <a:srgbClr val="0070C0"/>
                </a:solidFill>
              </a:rPr>
              <a:t>Account</a:t>
            </a:r>
            <a:endParaRPr lang="en-US" sz="4400" kern="0" dirty="0">
              <a:solidFill>
                <a:srgbClr val="0070C0"/>
              </a:solidFill>
            </a:endParaRPr>
          </a:p>
        </p:txBody>
      </p:sp>
      <p:sp>
        <p:nvSpPr>
          <p:cNvPr id="8" name="Right Brace 7"/>
          <p:cNvSpPr/>
          <p:nvPr/>
        </p:nvSpPr>
        <p:spPr bwMode="auto">
          <a:xfrm>
            <a:off x="4267200" y="1752600"/>
            <a:ext cx="990600" cy="3657600"/>
          </a:xfrm>
          <a:prstGeom prst="rightBrac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60685673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381000" y="3276600"/>
            <a:ext cx="8305800" cy="533400"/>
          </a:xfrm>
          <a:extLst/>
        </p:spPr>
        <p:txBody>
          <a:bodyPr lIns="91440" tIns="45720" rIns="91440" bIns="45720"/>
          <a:lstStyle/>
          <a:p>
            <a:pPr algn="ctr">
              <a:defRPr/>
            </a:pPr>
            <a:r>
              <a:rPr lang="en-US" altLang="en-US" sz="3200" kern="1200" dirty="0" smtClean="0">
                <a:solidFill>
                  <a:srgbClr val="0070C0"/>
                </a:solidFill>
                <a:ea typeface="ヒラギノ角ゴ Pro W3" pitchFamily="1" charset="-128"/>
                <a:cs typeface="+mn-cs"/>
              </a:rPr>
              <a:t>PLANNING FOR RETIREMENT</a:t>
            </a:r>
            <a:endParaRPr lang="en-US" altLang="en-US" sz="3200" kern="1200" dirty="0">
              <a:solidFill>
                <a:srgbClr val="0070C0"/>
              </a:solidFill>
              <a:ea typeface="ヒラギノ角ゴ Pro W3" pitchFamily="1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53200" y="6477000"/>
            <a:ext cx="2438400" cy="228600"/>
          </a:xfrm>
          <a:noFill/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E0FDEFA-E812-4F92-8C40-87A4A5B05936}" type="slidenum">
              <a:rPr lang="en-US" altLang="en-US" sz="1000" smtClean="0">
                <a:solidFill>
                  <a:srgbClr val="989A99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1000" dirty="0" smtClean="0">
              <a:solidFill>
                <a:srgbClr val="989A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9020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1800" dirty="0"/>
              <a:t>Flexible Spending Accounts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E4F8B9-6624-4D9A-9BD5-DAFE22401E3E}" type="slidenum">
              <a:rPr lang="en-US" altLang="en-US" smtClean="0"/>
              <a:pPr>
                <a:defRPr/>
              </a:pPr>
              <a:t>40</a:t>
            </a:fld>
            <a:endParaRPr lang="en-US" altLang="en-US" dirty="0"/>
          </a:p>
        </p:txBody>
      </p:sp>
      <p:pic>
        <p:nvPicPr>
          <p:cNvPr id="1026" name="Picture 2" descr="C:\Users\QMTBP0\AppData\Local\Microsoft\Windows\Temporary Internet Files\Content.IE5\1C9M5YKN\apple-health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23223"/>
            <a:ext cx="3581400" cy="23816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027" name="Picture 3" descr="C:\Users\QMTBP0\AppData\Local\Microsoft\Windows\Temporary Internet Files\Content.IE5\0JB6N3Y4\childcare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676400"/>
            <a:ext cx="3657600" cy="24444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5" name="TextBox 4"/>
          <p:cNvSpPr txBox="1"/>
          <p:nvPr/>
        </p:nvSpPr>
        <p:spPr>
          <a:xfrm>
            <a:off x="533400" y="4317946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Annual Limit: $2,600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991100" y="4292065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Annual Limit: $5,000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85800" y="4753730"/>
            <a:ext cx="3429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Out-of-pocket health, dental and vision costs, hearing </a:t>
            </a:r>
            <a:r>
              <a:rPr lang="en-US" sz="1600" dirty="0"/>
              <a:t>aids and </a:t>
            </a:r>
            <a:r>
              <a:rPr lang="en-US" sz="1600" dirty="0" smtClean="0"/>
              <a:t>batteries, Lasik </a:t>
            </a:r>
            <a:r>
              <a:rPr lang="en-US" sz="1600" dirty="0"/>
              <a:t>eye </a:t>
            </a:r>
            <a:r>
              <a:rPr lang="en-US" sz="1600" dirty="0" smtClean="0"/>
              <a:t>surgery, prescribed medicines, sunscreen </a:t>
            </a:r>
            <a:r>
              <a:rPr lang="en-US" sz="1600" dirty="0"/>
              <a:t>(SPF 30 or higher</a:t>
            </a:r>
            <a:r>
              <a:rPr lang="en-US" sz="1600" dirty="0" smtClean="0"/>
              <a:t>), etc.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5067300" y="4779611"/>
            <a:ext cx="3429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Child </a:t>
            </a:r>
            <a:r>
              <a:rPr lang="en-US" sz="1600" dirty="0"/>
              <a:t>care expenses including before- and after-school care and extended care programs for dependents under age </a:t>
            </a:r>
            <a:r>
              <a:rPr lang="en-US" sz="1600" dirty="0" smtClean="0"/>
              <a:t>13, nursery school, preschool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770745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800" smtClean="0"/>
              <a:t>FEGLI Overview</a:t>
            </a: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CCDA232-DCFF-4FAA-89F3-67E48F2A4F08}" type="slidenum">
              <a:rPr lang="en-US" altLang="en-US" sz="1000" smtClean="0">
                <a:solidFill>
                  <a:srgbClr val="989A99"/>
                </a:solidFill>
              </a:rPr>
              <a:pPr>
                <a:spcBef>
                  <a:spcPct val="0"/>
                </a:spcBef>
                <a:buFontTx/>
                <a:buNone/>
              </a:pPr>
              <a:t>41</a:t>
            </a:fld>
            <a:endParaRPr lang="en-US" altLang="en-US" sz="1000" smtClean="0">
              <a:solidFill>
                <a:srgbClr val="989A99"/>
              </a:solidFill>
            </a:endParaRPr>
          </a:p>
        </p:txBody>
      </p:sp>
      <p:sp>
        <p:nvSpPr>
          <p:cNvPr id="28677" name="Content Placeholder 2"/>
          <p:cNvSpPr>
            <a:spLocks noGrp="1"/>
          </p:cNvSpPr>
          <p:nvPr>
            <p:ph idx="1"/>
          </p:nvPr>
        </p:nvSpPr>
        <p:spPr>
          <a:xfrm>
            <a:off x="454025" y="1371600"/>
            <a:ext cx="8382000" cy="2954655"/>
          </a:xfrm>
        </p:spPr>
        <p:txBody>
          <a:bodyPr>
            <a:spAutoFit/>
          </a:bodyPr>
          <a:lstStyle/>
          <a:p>
            <a:pPr marL="457200" lvl="1" indent="-457200">
              <a:spcBef>
                <a:spcPts val="1200"/>
              </a:spcBef>
              <a:spcAft>
                <a:spcPts val="1800"/>
              </a:spcAft>
              <a:buClr>
                <a:srgbClr val="0070C0"/>
              </a:buClr>
              <a:buSzPct val="150000"/>
              <a:buFont typeface="Wingdings" panose="05000000000000000000" pitchFamily="2" charset="2"/>
              <a:buChar char="Ø"/>
            </a:pPr>
            <a:r>
              <a:rPr lang="en-US" altLang="en-US" sz="2400" b="0" dirty="0" smtClean="0"/>
              <a:t>Provides group term life insurance</a:t>
            </a:r>
          </a:p>
          <a:p>
            <a:pPr marL="457200" lvl="1" indent="-457200">
              <a:spcBef>
                <a:spcPts val="1200"/>
              </a:spcBef>
              <a:spcAft>
                <a:spcPts val="1800"/>
              </a:spcAft>
              <a:buClr>
                <a:srgbClr val="0070C0"/>
              </a:buClr>
              <a:buSzPct val="150000"/>
              <a:buFont typeface="Wingdings" panose="05000000000000000000" pitchFamily="2" charset="2"/>
              <a:buChar char="Ø"/>
            </a:pPr>
            <a:r>
              <a:rPr lang="en-US" altLang="en-US" sz="2400" b="0" dirty="0" smtClean="0"/>
              <a:t>Does not build up any cash value</a:t>
            </a:r>
          </a:p>
          <a:p>
            <a:pPr marL="457200" lvl="1" indent="-457200">
              <a:spcBef>
                <a:spcPts val="1200"/>
              </a:spcBef>
              <a:spcAft>
                <a:spcPts val="1800"/>
              </a:spcAft>
              <a:buClr>
                <a:srgbClr val="0070C0"/>
              </a:buClr>
              <a:buSzPct val="150000"/>
              <a:buFont typeface="Wingdings" panose="05000000000000000000" pitchFamily="2" charset="2"/>
              <a:buChar char="Ø"/>
            </a:pPr>
            <a:r>
              <a:rPr lang="en-US" altLang="en-US" sz="2400" b="0" dirty="0" smtClean="0"/>
              <a:t>Consists of Basic life insurance coverage and three options (A, B, and C)</a:t>
            </a:r>
          </a:p>
          <a:p>
            <a:pPr marL="742950" lvl="2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–"/>
            </a:pPr>
            <a:r>
              <a:rPr lang="en-US" altLang="en-US" sz="2000" b="0" dirty="0" smtClean="0"/>
              <a:t>You must have Basic insurance in order to elect any of the options</a:t>
            </a:r>
          </a:p>
        </p:txBody>
      </p:sp>
      <p:grpSp>
        <p:nvGrpSpPr>
          <p:cNvPr id="28678" name="Group 1"/>
          <p:cNvGrpSpPr>
            <a:grpSpLocks/>
          </p:cNvGrpSpPr>
          <p:nvPr/>
        </p:nvGrpSpPr>
        <p:grpSpPr bwMode="auto">
          <a:xfrm>
            <a:off x="317500" y="4648206"/>
            <a:ext cx="8293100" cy="1502373"/>
            <a:chOff x="336550" y="5410200"/>
            <a:chExt cx="8293100" cy="1501221"/>
          </a:xfrm>
        </p:grpSpPr>
        <p:sp>
          <p:nvSpPr>
            <p:cNvPr id="28679" name="TextBox 8"/>
            <p:cNvSpPr txBox="1">
              <a:spLocks noChangeArrowheads="1"/>
            </p:cNvSpPr>
            <p:nvPr/>
          </p:nvSpPr>
          <p:spPr bwMode="auto">
            <a:xfrm>
              <a:off x="488950" y="5619750"/>
              <a:ext cx="8140700" cy="1291671"/>
            </a:xfrm>
            <a:prstGeom prst="rect">
              <a:avLst/>
            </a:prstGeom>
            <a:noFill/>
            <a:ln w="38100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45720" rIns="45720">
              <a:spAutoFit/>
            </a:bodyPr>
            <a:lstStyle>
              <a:lvl1pPr marL="628650">
                <a:spcBef>
                  <a:spcPct val="20000"/>
                </a:spcBef>
                <a:buFont typeface="Wingdings" panose="05000000000000000000" pitchFamily="2" charset="2"/>
                <a:buChar char="§"/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" charset="-128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" charset="-128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" charset="-128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" charset="-128"/>
                </a:defRPr>
              </a:lvl4pPr>
              <a:lvl5pPr marL="20574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" charset="-128"/>
                </a:defRPr>
              </a:lvl9pPr>
            </a:lstStyle>
            <a:p>
              <a:pPr algn="ctr">
                <a:buNone/>
              </a:pPr>
              <a:r>
                <a:rPr lang="en-US" altLang="en-US" sz="2600" dirty="0">
                  <a:ea typeface="ヒラギノ角ゴ Pro W3"/>
                  <a:cs typeface="ヒラギノ角ゴ Pro W3"/>
                </a:rPr>
                <a:t>Enrollment in Optional insurance is not automatic – you must take action to elect the options.</a:t>
              </a:r>
            </a:p>
          </p:txBody>
        </p:sp>
        <p:grpSp>
          <p:nvGrpSpPr>
            <p:cNvPr id="28680" name="Group 3"/>
            <p:cNvGrpSpPr>
              <a:grpSpLocks/>
            </p:cNvGrpSpPr>
            <p:nvPr/>
          </p:nvGrpSpPr>
          <p:grpSpPr bwMode="auto">
            <a:xfrm>
              <a:off x="336550" y="5410200"/>
              <a:ext cx="685800" cy="685800"/>
              <a:chOff x="-914400" y="4962435"/>
              <a:chExt cx="685800" cy="685800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-914400" y="4962435"/>
                <a:ext cx="685800" cy="685275"/>
              </a:xfrm>
              <a:prstGeom prst="ellipse">
                <a:avLst/>
              </a:prstGeom>
              <a:solidFill>
                <a:srgbClr val="0070C0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anchor="ctr">
                <a:spAutoFit/>
              </a:bodyPr>
              <a:lstStyle/>
              <a:p>
                <a:pPr algn="ctr">
                  <a:defRPr/>
                </a:pPr>
                <a:endParaRPr lang="en-US" sz="1400" dirty="0">
                  <a:solidFill>
                    <a:schemeClr val="tx2"/>
                  </a:solidFill>
                </a:endParaRPr>
              </a:p>
            </p:txBody>
          </p:sp>
          <p:grpSp>
            <p:nvGrpSpPr>
              <p:cNvPr id="9" name="Group 8"/>
              <p:cNvGrpSpPr>
                <a:grpSpLocks noChangeAspect="1"/>
              </p:cNvGrpSpPr>
              <p:nvPr/>
            </p:nvGrpSpPr>
            <p:grpSpPr>
              <a:xfrm>
                <a:off x="-753693" y="5043904"/>
                <a:ext cx="364501" cy="506708"/>
                <a:chOff x="7616825" y="2024063"/>
                <a:chExt cx="406400" cy="668338"/>
              </a:xfrm>
              <a:solidFill>
                <a:schemeClr val="bg1"/>
              </a:solidFill>
            </p:grpSpPr>
            <p:sp>
              <p:nvSpPr>
                <p:cNvPr id="10" name="Freeform 64"/>
                <p:cNvSpPr>
                  <a:spLocks/>
                </p:cNvSpPr>
                <p:nvPr/>
              </p:nvSpPr>
              <p:spPr bwMode="auto">
                <a:xfrm>
                  <a:off x="7783513" y="2668588"/>
                  <a:ext cx="76200" cy="23813"/>
                </a:xfrm>
                <a:custGeom>
                  <a:avLst/>
                  <a:gdLst>
                    <a:gd name="T0" fmla="*/ 0 w 23"/>
                    <a:gd name="T1" fmla="*/ 0 h 7"/>
                    <a:gd name="T2" fmla="*/ 23 w 23"/>
                    <a:gd name="T3" fmla="*/ 0 h 7"/>
                    <a:gd name="T4" fmla="*/ 11 w 23"/>
                    <a:gd name="T5" fmla="*/ 7 h 7"/>
                    <a:gd name="T6" fmla="*/ 0 w 23"/>
                    <a:gd name="T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7">
                      <a:moveTo>
                        <a:pt x="0" y="0"/>
                      </a:move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21" y="4"/>
                        <a:pt x="16" y="7"/>
                        <a:pt x="11" y="7"/>
                      </a:cubicBezTo>
                      <a:cubicBezTo>
                        <a:pt x="6" y="7"/>
                        <a:pt x="2" y="4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11" name="Freeform 65"/>
                <p:cNvSpPr>
                  <a:spLocks noEditPoints="1"/>
                </p:cNvSpPr>
                <p:nvPr/>
              </p:nvSpPr>
              <p:spPr bwMode="auto">
                <a:xfrm>
                  <a:off x="7616825" y="2024063"/>
                  <a:ext cx="406400" cy="514350"/>
                </a:xfrm>
                <a:custGeom>
                  <a:avLst/>
                  <a:gdLst>
                    <a:gd name="T0" fmla="*/ 61 w 122"/>
                    <a:gd name="T1" fmla="*/ 154 h 154"/>
                    <a:gd name="T2" fmla="*/ 80 w 122"/>
                    <a:gd name="T3" fmla="*/ 154 h 154"/>
                    <a:gd name="T4" fmla="*/ 89 w 122"/>
                    <a:gd name="T5" fmla="*/ 142 h 154"/>
                    <a:gd name="T6" fmla="*/ 100 w 122"/>
                    <a:gd name="T7" fmla="*/ 114 h 154"/>
                    <a:gd name="T8" fmla="*/ 118 w 122"/>
                    <a:gd name="T9" fmla="*/ 55 h 154"/>
                    <a:gd name="T10" fmla="*/ 114 w 122"/>
                    <a:gd name="T11" fmla="*/ 40 h 154"/>
                    <a:gd name="T12" fmla="*/ 9 w 122"/>
                    <a:gd name="T13" fmla="*/ 40 h 154"/>
                    <a:gd name="T14" fmla="*/ 4 w 122"/>
                    <a:gd name="T15" fmla="*/ 55 h 154"/>
                    <a:gd name="T16" fmla="*/ 23 w 122"/>
                    <a:gd name="T17" fmla="*/ 114 h 154"/>
                    <a:gd name="T18" fmla="*/ 34 w 122"/>
                    <a:gd name="T19" fmla="*/ 142 h 154"/>
                    <a:gd name="T20" fmla="*/ 42 w 122"/>
                    <a:gd name="T21" fmla="*/ 154 h 154"/>
                    <a:gd name="T22" fmla="*/ 61 w 122"/>
                    <a:gd name="T23" fmla="*/ 154 h 154"/>
                    <a:gd name="T24" fmla="*/ 19 w 122"/>
                    <a:gd name="T25" fmla="*/ 68 h 154"/>
                    <a:gd name="T26" fmla="*/ 29 w 122"/>
                    <a:gd name="T27" fmla="*/ 36 h 154"/>
                    <a:gd name="T28" fmla="*/ 33 w 122"/>
                    <a:gd name="T29" fmla="*/ 41 h 154"/>
                    <a:gd name="T30" fmla="*/ 20 w 122"/>
                    <a:gd name="T31" fmla="*/ 69 h 154"/>
                    <a:gd name="T32" fmla="*/ 19 w 122"/>
                    <a:gd name="T33" fmla="*/ 68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2" h="154">
                      <a:moveTo>
                        <a:pt x="61" y="154"/>
                      </a:moveTo>
                      <a:cubicBezTo>
                        <a:pt x="80" y="154"/>
                        <a:pt x="80" y="154"/>
                        <a:pt x="80" y="154"/>
                      </a:cubicBezTo>
                      <a:cubicBezTo>
                        <a:pt x="88" y="154"/>
                        <a:pt x="88" y="147"/>
                        <a:pt x="89" y="142"/>
                      </a:cubicBezTo>
                      <a:cubicBezTo>
                        <a:pt x="91" y="131"/>
                        <a:pt x="95" y="122"/>
                        <a:pt x="100" y="114"/>
                      </a:cubicBezTo>
                      <a:cubicBezTo>
                        <a:pt x="111" y="96"/>
                        <a:pt x="122" y="76"/>
                        <a:pt x="118" y="55"/>
                      </a:cubicBezTo>
                      <a:cubicBezTo>
                        <a:pt x="117" y="49"/>
                        <a:pt x="116" y="45"/>
                        <a:pt x="114" y="40"/>
                      </a:cubicBezTo>
                      <a:cubicBezTo>
                        <a:pt x="94" y="0"/>
                        <a:pt x="29" y="0"/>
                        <a:pt x="9" y="40"/>
                      </a:cubicBezTo>
                      <a:cubicBezTo>
                        <a:pt x="7" y="45"/>
                        <a:pt x="5" y="49"/>
                        <a:pt x="4" y="55"/>
                      </a:cubicBezTo>
                      <a:cubicBezTo>
                        <a:pt x="0" y="76"/>
                        <a:pt x="12" y="96"/>
                        <a:pt x="23" y="114"/>
                      </a:cubicBezTo>
                      <a:cubicBezTo>
                        <a:pt x="28" y="122"/>
                        <a:pt x="32" y="131"/>
                        <a:pt x="34" y="142"/>
                      </a:cubicBezTo>
                      <a:cubicBezTo>
                        <a:pt x="35" y="147"/>
                        <a:pt x="35" y="154"/>
                        <a:pt x="42" y="154"/>
                      </a:cubicBezTo>
                      <a:cubicBezTo>
                        <a:pt x="61" y="154"/>
                        <a:pt x="61" y="154"/>
                        <a:pt x="61" y="154"/>
                      </a:cubicBezTo>
                      <a:close/>
                      <a:moveTo>
                        <a:pt x="19" y="68"/>
                      </a:moveTo>
                      <a:cubicBezTo>
                        <a:pt x="19" y="68"/>
                        <a:pt x="14" y="49"/>
                        <a:pt x="29" y="36"/>
                      </a:cubicBezTo>
                      <a:cubicBezTo>
                        <a:pt x="34" y="31"/>
                        <a:pt x="39" y="37"/>
                        <a:pt x="33" y="41"/>
                      </a:cubicBezTo>
                      <a:cubicBezTo>
                        <a:pt x="20" y="51"/>
                        <a:pt x="20" y="64"/>
                        <a:pt x="20" y="69"/>
                      </a:cubicBezTo>
                      <a:cubicBezTo>
                        <a:pt x="20" y="70"/>
                        <a:pt x="19" y="68"/>
                        <a:pt x="19" y="6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12" name="Freeform 66"/>
                <p:cNvSpPr>
                  <a:spLocks/>
                </p:cNvSpPr>
                <p:nvPr/>
              </p:nvSpPr>
              <p:spPr bwMode="auto">
                <a:xfrm>
                  <a:off x="7735888" y="2551113"/>
                  <a:ext cx="171450" cy="107950"/>
                </a:xfrm>
                <a:custGeom>
                  <a:avLst/>
                  <a:gdLst>
                    <a:gd name="T0" fmla="*/ 51 w 51"/>
                    <a:gd name="T1" fmla="*/ 14 h 32"/>
                    <a:gd name="T2" fmla="*/ 48 w 51"/>
                    <a:gd name="T3" fmla="*/ 12 h 32"/>
                    <a:gd name="T4" fmla="*/ 48 w 51"/>
                    <a:gd name="T5" fmla="*/ 9 h 32"/>
                    <a:gd name="T6" fmla="*/ 51 w 51"/>
                    <a:gd name="T7" fmla="*/ 7 h 32"/>
                    <a:gd name="T8" fmla="*/ 48 w 51"/>
                    <a:gd name="T9" fmla="*/ 5 h 32"/>
                    <a:gd name="T10" fmla="*/ 48 w 51"/>
                    <a:gd name="T11" fmla="*/ 0 h 32"/>
                    <a:gd name="T12" fmla="*/ 25 w 51"/>
                    <a:gd name="T13" fmla="*/ 0 h 32"/>
                    <a:gd name="T14" fmla="*/ 3 w 51"/>
                    <a:gd name="T15" fmla="*/ 0 h 32"/>
                    <a:gd name="T16" fmla="*/ 3 w 51"/>
                    <a:gd name="T17" fmla="*/ 5 h 32"/>
                    <a:gd name="T18" fmla="*/ 0 w 51"/>
                    <a:gd name="T19" fmla="*/ 7 h 32"/>
                    <a:gd name="T20" fmla="*/ 3 w 51"/>
                    <a:gd name="T21" fmla="*/ 9 h 32"/>
                    <a:gd name="T22" fmla="*/ 3 w 51"/>
                    <a:gd name="T23" fmla="*/ 12 h 32"/>
                    <a:gd name="T24" fmla="*/ 0 w 51"/>
                    <a:gd name="T25" fmla="*/ 14 h 32"/>
                    <a:gd name="T26" fmla="*/ 3 w 51"/>
                    <a:gd name="T27" fmla="*/ 16 h 32"/>
                    <a:gd name="T28" fmla="*/ 3 w 51"/>
                    <a:gd name="T29" fmla="*/ 20 h 32"/>
                    <a:gd name="T30" fmla="*/ 0 w 51"/>
                    <a:gd name="T31" fmla="*/ 22 h 32"/>
                    <a:gd name="T32" fmla="*/ 3 w 51"/>
                    <a:gd name="T33" fmla="*/ 24 h 32"/>
                    <a:gd name="T34" fmla="*/ 3 w 51"/>
                    <a:gd name="T35" fmla="*/ 26 h 32"/>
                    <a:gd name="T36" fmla="*/ 8 w 51"/>
                    <a:gd name="T37" fmla="*/ 32 h 32"/>
                    <a:gd name="T38" fmla="*/ 25 w 51"/>
                    <a:gd name="T39" fmla="*/ 32 h 32"/>
                    <a:gd name="T40" fmla="*/ 42 w 51"/>
                    <a:gd name="T41" fmla="*/ 32 h 32"/>
                    <a:gd name="T42" fmla="*/ 48 w 51"/>
                    <a:gd name="T43" fmla="*/ 26 h 32"/>
                    <a:gd name="T44" fmla="*/ 48 w 51"/>
                    <a:gd name="T45" fmla="*/ 24 h 32"/>
                    <a:gd name="T46" fmla="*/ 51 w 51"/>
                    <a:gd name="T47" fmla="*/ 22 h 32"/>
                    <a:gd name="T48" fmla="*/ 48 w 51"/>
                    <a:gd name="T49" fmla="*/ 20 h 32"/>
                    <a:gd name="T50" fmla="*/ 48 w 51"/>
                    <a:gd name="T51" fmla="*/ 16 h 32"/>
                    <a:gd name="T52" fmla="*/ 51 w 51"/>
                    <a:gd name="T53" fmla="*/ 14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51" h="32">
                      <a:moveTo>
                        <a:pt x="51" y="14"/>
                      </a:moveTo>
                      <a:cubicBezTo>
                        <a:pt x="51" y="14"/>
                        <a:pt x="50" y="13"/>
                        <a:pt x="48" y="12"/>
                      </a:cubicBezTo>
                      <a:cubicBezTo>
                        <a:pt x="48" y="9"/>
                        <a:pt x="48" y="9"/>
                        <a:pt x="48" y="9"/>
                      </a:cubicBezTo>
                      <a:cubicBezTo>
                        <a:pt x="50" y="8"/>
                        <a:pt x="51" y="8"/>
                        <a:pt x="51" y="7"/>
                      </a:cubicBezTo>
                      <a:cubicBezTo>
                        <a:pt x="51" y="6"/>
                        <a:pt x="50" y="6"/>
                        <a:pt x="48" y="5"/>
                      </a:cubicBezTo>
                      <a:cubicBezTo>
                        <a:pt x="48" y="0"/>
                        <a:pt x="48" y="0"/>
                        <a:pt x="48" y="0"/>
                      </a:cubicBezTo>
                      <a:cubicBezTo>
                        <a:pt x="25" y="0"/>
                        <a:pt x="25" y="0"/>
                        <a:pt x="25" y="0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3" y="5"/>
                        <a:pt x="3" y="5"/>
                        <a:pt x="3" y="5"/>
                      </a:cubicBezTo>
                      <a:cubicBezTo>
                        <a:pt x="1" y="5"/>
                        <a:pt x="0" y="6"/>
                        <a:pt x="0" y="7"/>
                      </a:cubicBezTo>
                      <a:cubicBezTo>
                        <a:pt x="0" y="8"/>
                        <a:pt x="1" y="8"/>
                        <a:pt x="3" y="9"/>
                      </a:cubicBezTo>
                      <a:cubicBezTo>
                        <a:pt x="3" y="12"/>
                        <a:pt x="3" y="12"/>
                        <a:pt x="3" y="12"/>
                      </a:cubicBezTo>
                      <a:cubicBezTo>
                        <a:pt x="1" y="13"/>
                        <a:pt x="0" y="14"/>
                        <a:pt x="0" y="14"/>
                      </a:cubicBezTo>
                      <a:cubicBezTo>
                        <a:pt x="0" y="15"/>
                        <a:pt x="1" y="16"/>
                        <a:pt x="3" y="16"/>
                      </a:cubicBezTo>
                      <a:cubicBezTo>
                        <a:pt x="3" y="20"/>
                        <a:pt x="3" y="20"/>
                        <a:pt x="3" y="20"/>
                      </a:cubicBezTo>
                      <a:cubicBezTo>
                        <a:pt x="1" y="21"/>
                        <a:pt x="0" y="22"/>
                        <a:pt x="0" y="22"/>
                      </a:cubicBezTo>
                      <a:cubicBezTo>
                        <a:pt x="0" y="23"/>
                        <a:pt x="1" y="24"/>
                        <a:pt x="3" y="24"/>
                      </a:cubicBezTo>
                      <a:cubicBezTo>
                        <a:pt x="3" y="26"/>
                        <a:pt x="3" y="26"/>
                        <a:pt x="3" y="26"/>
                      </a:cubicBezTo>
                      <a:cubicBezTo>
                        <a:pt x="3" y="29"/>
                        <a:pt x="5" y="32"/>
                        <a:pt x="8" y="32"/>
                      </a:cubicBezTo>
                      <a:cubicBezTo>
                        <a:pt x="25" y="32"/>
                        <a:pt x="25" y="32"/>
                        <a:pt x="25" y="32"/>
                      </a:cubicBezTo>
                      <a:cubicBezTo>
                        <a:pt x="42" y="32"/>
                        <a:pt x="42" y="32"/>
                        <a:pt x="42" y="32"/>
                      </a:cubicBezTo>
                      <a:cubicBezTo>
                        <a:pt x="46" y="32"/>
                        <a:pt x="48" y="29"/>
                        <a:pt x="48" y="26"/>
                      </a:cubicBezTo>
                      <a:cubicBezTo>
                        <a:pt x="48" y="24"/>
                        <a:pt x="48" y="24"/>
                        <a:pt x="48" y="24"/>
                      </a:cubicBezTo>
                      <a:cubicBezTo>
                        <a:pt x="50" y="24"/>
                        <a:pt x="51" y="23"/>
                        <a:pt x="51" y="22"/>
                      </a:cubicBezTo>
                      <a:cubicBezTo>
                        <a:pt x="51" y="22"/>
                        <a:pt x="50" y="21"/>
                        <a:pt x="48" y="20"/>
                      </a:cubicBezTo>
                      <a:cubicBezTo>
                        <a:pt x="48" y="16"/>
                        <a:pt x="48" y="16"/>
                        <a:pt x="48" y="16"/>
                      </a:cubicBezTo>
                      <a:cubicBezTo>
                        <a:pt x="50" y="16"/>
                        <a:pt x="51" y="15"/>
                        <a:pt x="51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4222947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800" dirty="0" smtClean="0"/>
              <a:t>FEGLI: Action Items and Resources</a:t>
            </a: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53200" y="6781800"/>
            <a:ext cx="2438400" cy="228600"/>
          </a:xfrm>
          <a:noFill/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6643E4C-3C0E-4AEE-A9A3-32C6B83C00B4}" type="slidenum">
              <a:rPr lang="en-US" altLang="en-US" sz="1000" smtClean="0">
                <a:solidFill>
                  <a:srgbClr val="989A99"/>
                </a:solidFill>
              </a:rPr>
              <a:pPr>
                <a:spcBef>
                  <a:spcPct val="0"/>
                </a:spcBef>
                <a:buFontTx/>
                <a:buNone/>
              </a:pPr>
              <a:t>42</a:t>
            </a:fld>
            <a:endParaRPr lang="en-US" altLang="en-US" sz="1000" dirty="0" smtClean="0">
              <a:solidFill>
                <a:srgbClr val="989A99"/>
              </a:solidFill>
            </a:endParaRPr>
          </a:p>
        </p:txBody>
      </p:sp>
      <p:grpSp>
        <p:nvGrpSpPr>
          <p:cNvPr id="32772" name="Group 2"/>
          <p:cNvGrpSpPr>
            <a:grpSpLocks/>
          </p:cNvGrpSpPr>
          <p:nvPr/>
        </p:nvGrpSpPr>
        <p:grpSpPr bwMode="auto">
          <a:xfrm>
            <a:off x="304800" y="1066801"/>
            <a:ext cx="8362950" cy="1447800"/>
            <a:chOff x="9258300" y="2720527"/>
            <a:chExt cx="8362950" cy="1681337"/>
          </a:xfrm>
        </p:grpSpPr>
        <p:sp>
          <p:nvSpPr>
            <p:cNvPr id="32797" name="TextBox 20"/>
            <p:cNvSpPr txBox="1">
              <a:spLocks noChangeArrowheads="1"/>
            </p:cNvSpPr>
            <p:nvPr/>
          </p:nvSpPr>
          <p:spPr bwMode="auto">
            <a:xfrm>
              <a:off x="9467850" y="2971800"/>
              <a:ext cx="8153400" cy="1430064"/>
            </a:xfrm>
            <a:prstGeom prst="rect">
              <a:avLst/>
            </a:prstGeom>
            <a:noFill/>
            <a:ln w="38100">
              <a:solidFill>
                <a:srgbClr val="00206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§"/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" charset="-128"/>
                </a:defRPr>
              </a:lvl1pPr>
              <a:lvl2pPr marL="914400" indent="-45720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" charset="-128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" charset="-128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" charset="-128"/>
                </a:defRPr>
              </a:lvl4pPr>
              <a:lvl5pPr marL="20574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800" dirty="0"/>
                <a:t>Action Item</a:t>
              </a:r>
            </a:p>
            <a:p>
              <a:pPr lvl="1">
                <a:spcBef>
                  <a:spcPts val="600"/>
                </a:spcBef>
                <a:spcAft>
                  <a:spcPts val="600"/>
                </a:spcAft>
                <a:buFont typeface="Courier New" panose="02070309020205020404" pitchFamily="49" charset="0"/>
                <a:buChar char="o"/>
              </a:pPr>
              <a:r>
                <a:rPr lang="en-US" altLang="en-US" sz="1800" b="0" dirty="0"/>
                <a:t>Review your coverage needs when you have a </a:t>
              </a:r>
              <a:r>
                <a:rPr lang="en-US" altLang="en-US" sz="1800" dirty="0"/>
                <a:t>qualifying life event </a:t>
              </a:r>
              <a:r>
                <a:rPr lang="en-US" altLang="en-US" sz="1800" b="0" dirty="0"/>
                <a:t>(there is </a:t>
              </a:r>
              <a:r>
                <a:rPr lang="en-US" altLang="en-US" sz="1800" dirty="0"/>
                <a:t>no </a:t>
              </a:r>
              <a:r>
                <a:rPr lang="en-US" altLang="en-US" sz="1800" dirty="0" smtClean="0"/>
                <a:t>annual Open </a:t>
              </a:r>
              <a:r>
                <a:rPr lang="en-US" altLang="en-US" sz="1800" dirty="0"/>
                <a:t>Season for FEGLI</a:t>
              </a:r>
              <a:r>
                <a:rPr lang="en-US" altLang="en-US" sz="1800" b="0" dirty="0" smtClean="0"/>
                <a:t>).</a:t>
              </a:r>
            </a:p>
            <a:p>
              <a:pPr lvl="1">
                <a:spcBef>
                  <a:spcPts val="600"/>
                </a:spcBef>
                <a:spcAft>
                  <a:spcPts val="600"/>
                </a:spcAft>
                <a:buFont typeface="Courier New" panose="02070309020205020404" pitchFamily="49" charset="0"/>
                <a:buChar char="o"/>
              </a:pPr>
              <a:endParaRPr lang="en-US" altLang="en-US" sz="1800" b="0" dirty="0"/>
            </a:p>
          </p:txBody>
        </p:sp>
        <p:grpSp>
          <p:nvGrpSpPr>
            <p:cNvPr id="32798" name="Group 21"/>
            <p:cNvGrpSpPr>
              <a:grpSpLocks/>
            </p:cNvGrpSpPr>
            <p:nvPr/>
          </p:nvGrpSpPr>
          <p:grpSpPr bwMode="auto">
            <a:xfrm>
              <a:off x="9258300" y="2720527"/>
              <a:ext cx="685800" cy="685273"/>
              <a:chOff x="9563100" y="4430990"/>
              <a:chExt cx="685800" cy="685273"/>
            </a:xfrm>
          </p:grpSpPr>
          <p:sp>
            <p:nvSpPr>
              <p:cNvPr id="23" name="Oval 22"/>
              <p:cNvSpPr/>
              <p:nvPr/>
            </p:nvSpPr>
            <p:spPr>
              <a:xfrm>
                <a:off x="9563100" y="4430990"/>
                <a:ext cx="685800" cy="685273"/>
              </a:xfrm>
              <a:prstGeom prst="ellipse">
                <a:avLst/>
              </a:prstGeom>
              <a:solidFill>
                <a:srgbClr val="002060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anchor="ctr">
                <a:spAutoFit/>
              </a:bodyPr>
              <a:lstStyle/>
              <a:p>
                <a:pPr algn="ctr">
                  <a:defRPr/>
                </a:pPr>
                <a:endParaRPr lang="en-US" sz="140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32800" name="Freeform 89"/>
              <p:cNvSpPr>
                <a:spLocks noChangeAspect="1"/>
              </p:cNvSpPr>
              <p:nvPr/>
            </p:nvSpPr>
            <p:spPr bwMode="auto">
              <a:xfrm>
                <a:off x="9710738" y="4578519"/>
                <a:ext cx="390525" cy="407683"/>
              </a:xfrm>
              <a:custGeom>
                <a:avLst/>
                <a:gdLst>
                  <a:gd name="T0" fmla="*/ 2147483646 w 101"/>
                  <a:gd name="T1" fmla="*/ 2147483646 h 105"/>
                  <a:gd name="T2" fmla="*/ 2147483646 w 101"/>
                  <a:gd name="T3" fmla="*/ 2147483646 h 105"/>
                  <a:gd name="T4" fmla="*/ 2147483646 w 101"/>
                  <a:gd name="T5" fmla="*/ 2147483646 h 105"/>
                  <a:gd name="T6" fmla="*/ 2147483646 w 101"/>
                  <a:gd name="T7" fmla="*/ 2147483646 h 105"/>
                  <a:gd name="T8" fmla="*/ 2147483646 w 101"/>
                  <a:gd name="T9" fmla="*/ 2147483646 h 105"/>
                  <a:gd name="T10" fmla="*/ 2147483646 w 101"/>
                  <a:gd name="T11" fmla="*/ 2147483646 h 105"/>
                  <a:gd name="T12" fmla="*/ 2147483646 w 101"/>
                  <a:gd name="T13" fmla="*/ 2147483646 h 105"/>
                  <a:gd name="T14" fmla="*/ 2147483646 w 101"/>
                  <a:gd name="T15" fmla="*/ 2147483646 h 105"/>
                  <a:gd name="T16" fmla="*/ 2147483646 w 101"/>
                  <a:gd name="T17" fmla="*/ 2147483646 h 105"/>
                  <a:gd name="T18" fmla="*/ 2147483646 w 101"/>
                  <a:gd name="T19" fmla="*/ 2147483646 h 105"/>
                  <a:gd name="T20" fmla="*/ 2147483646 w 101"/>
                  <a:gd name="T21" fmla="*/ 2147483646 h 105"/>
                  <a:gd name="T22" fmla="*/ 2147483646 w 101"/>
                  <a:gd name="T23" fmla="*/ 2147483646 h 10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1" h="105">
                    <a:moveTo>
                      <a:pt x="38" y="105"/>
                    </a:moveTo>
                    <a:cubicBezTo>
                      <a:pt x="34" y="105"/>
                      <a:pt x="31" y="104"/>
                      <a:pt x="29" y="101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0" y="62"/>
                      <a:pt x="0" y="55"/>
                      <a:pt x="5" y="52"/>
                    </a:cubicBezTo>
                    <a:cubicBezTo>
                      <a:pt x="9" y="48"/>
                      <a:pt x="16" y="49"/>
                      <a:pt x="19" y="54"/>
                    </a:cubicBezTo>
                    <a:cubicBezTo>
                      <a:pt x="37" y="77"/>
                      <a:pt x="37" y="77"/>
                      <a:pt x="37" y="77"/>
                    </a:cubicBezTo>
                    <a:cubicBezTo>
                      <a:pt x="80" y="7"/>
                      <a:pt x="80" y="7"/>
                      <a:pt x="80" y="7"/>
                    </a:cubicBezTo>
                    <a:cubicBezTo>
                      <a:pt x="83" y="2"/>
                      <a:pt x="90" y="0"/>
                      <a:pt x="94" y="3"/>
                    </a:cubicBezTo>
                    <a:cubicBezTo>
                      <a:pt x="99" y="6"/>
                      <a:pt x="101" y="13"/>
                      <a:pt x="98" y="18"/>
                    </a:cubicBezTo>
                    <a:cubicBezTo>
                      <a:pt x="46" y="100"/>
                      <a:pt x="46" y="100"/>
                      <a:pt x="46" y="100"/>
                    </a:cubicBezTo>
                    <a:cubicBezTo>
                      <a:pt x="44" y="103"/>
                      <a:pt x="41" y="105"/>
                      <a:pt x="38" y="105"/>
                    </a:cubicBezTo>
                    <a:cubicBezTo>
                      <a:pt x="38" y="105"/>
                      <a:pt x="38" y="105"/>
                      <a:pt x="38" y="10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sp>
        <p:nvSpPr>
          <p:cNvPr id="32774" name="Rectangle 11"/>
          <p:cNvSpPr>
            <a:spLocks noChangeArrowheads="1"/>
          </p:cNvSpPr>
          <p:nvPr/>
        </p:nvSpPr>
        <p:spPr bwMode="auto">
          <a:xfrm>
            <a:off x="381000" y="5835663"/>
            <a:ext cx="82677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0" i="1" dirty="0">
                <a:ea typeface="Calibri" panose="020F0502020204030204" pitchFamily="34" charset="0"/>
                <a:cs typeface="Times New Roman" panose="02020603050405020304" pitchFamily="18" charset="0"/>
              </a:rPr>
              <a:t>For additional </a:t>
            </a:r>
            <a:r>
              <a:rPr lang="en-US" altLang="en-US" sz="1600" b="0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information </a:t>
            </a:r>
            <a:r>
              <a:rPr lang="en-US" altLang="en-US" sz="1600" b="0" i="1" dirty="0">
                <a:ea typeface="Calibri" panose="020F0502020204030204" pitchFamily="34" charset="0"/>
                <a:cs typeface="Times New Roman" panose="02020603050405020304" pitchFamily="18" charset="0"/>
              </a:rPr>
              <a:t>visit </a:t>
            </a:r>
            <a:r>
              <a:rPr lang="en-US" altLang="en-US" sz="1600" b="0" i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www.opm.gov/insure/life</a:t>
            </a:r>
            <a:r>
              <a:rPr lang="en-US" altLang="en-US" sz="1600" b="0" i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altLang="en-US" sz="1600" b="0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5434998"/>
              </p:ext>
            </p:extLst>
          </p:nvPr>
        </p:nvGraphicFramePr>
        <p:xfrm>
          <a:off x="457200" y="2743200"/>
          <a:ext cx="8229599" cy="2852868"/>
        </p:xfrm>
        <a:graphic>
          <a:graphicData uri="http://schemas.openxmlformats.org/drawingml/2006/table">
            <a:tbl>
              <a:tblPr firstRow="1" firstCol="1" bandRow="1"/>
              <a:tblGrid>
                <a:gridCol w="3431147"/>
                <a:gridCol w="4798452"/>
              </a:tblGrid>
              <a:tr h="272130">
                <a:tc>
                  <a:txBody>
                    <a:bodyPr/>
                    <a:lstStyle/>
                    <a:p>
                      <a:pPr marL="111125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What Actions Can You Take?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4" marR="9144" marT="9139" marB="913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111125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When 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 You Do This?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4" marR="9144" marT="9139" marB="9139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</a:tr>
              <a:tr h="505957">
                <a:tc rowSpan="3">
                  <a:txBody>
                    <a:bodyPr/>
                    <a:lstStyle/>
                    <a:p>
                      <a:pPr marL="111125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Enroll or increase coverage</a:t>
                      </a:r>
                    </a:p>
                  </a:txBody>
                  <a:tcPr marL="9144" marR="9144" marT="9139" marB="913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572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First 60 days as a new or newly eligible </a:t>
                      </a:r>
                      <a:r>
                        <a:rPr lang="en-US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employee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4" marR="9144" marT="9139" marB="9139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497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Within 60 days after a life event (marriage, divorce, death of spouse, acquire an eligible child)</a:t>
                      </a:r>
                    </a:p>
                  </a:txBody>
                  <a:tcPr marL="9144" marR="9144" marT="9139" marB="9139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059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When you pass a physical exam (Option C excluded)</a:t>
                      </a:r>
                    </a:p>
                  </a:txBody>
                  <a:tcPr marL="9144" marR="9144" marT="9139" marB="9139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2130">
                <a:tc>
                  <a:txBody>
                    <a:bodyPr/>
                    <a:lstStyle/>
                    <a:p>
                      <a:pPr marL="111125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Cancel or reduce coverage</a:t>
                      </a:r>
                    </a:p>
                  </a:txBody>
                  <a:tcPr marL="9144" marR="9144" marT="9139" marB="913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11125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Anytime</a:t>
                      </a:r>
                    </a:p>
                  </a:txBody>
                  <a:tcPr marL="9144" marR="9144" marT="9139" marB="9139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2130">
                <a:tc>
                  <a:txBody>
                    <a:bodyPr/>
                    <a:lstStyle/>
                    <a:p>
                      <a:pPr marL="111125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Designate a (new) beneficiary</a:t>
                      </a:r>
                    </a:p>
                  </a:txBody>
                  <a:tcPr marL="9144" marR="9144" marT="9139" marB="913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11125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Anytime</a:t>
                      </a:r>
                    </a:p>
                  </a:txBody>
                  <a:tcPr marL="9144" marR="9144" marT="9139" marB="9139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55845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ight Arrow 49"/>
          <p:cNvSpPr/>
          <p:nvPr/>
        </p:nvSpPr>
        <p:spPr>
          <a:xfrm>
            <a:off x="685800" y="3668982"/>
            <a:ext cx="7863840" cy="2377440"/>
          </a:xfrm>
          <a:prstGeom prst="rightArrow">
            <a:avLst>
              <a:gd name="adj1" fmla="val 66450"/>
              <a:gd name="adj2" fmla="val 50000"/>
            </a:avLst>
          </a:prstGeom>
          <a:solidFill>
            <a:srgbClr val="002060"/>
          </a:solidFill>
          <a:ln w="12700" cap="flat" cmpd="sng" algn="ctr">
            <a:noFill/>
            <a:prstDash val="solid"/>
          </a:ln>
          <a:effectLst/>
        </p:spPr>
        <p:txBody>
          <a:bodyPr wrap="square" lIns="36000" tIns="36000" rIns="36000" bIns="36000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err="1" smtClean="0">
              <a:ln>
                <a:noFill/>
              </a:ln>
              <a:solidFill>
                <a:srgbClr val="31313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6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800" dirty="0" smtClean="0"/>
              <a:t>Two Key Take-</a:t>
            </a:r>
            <a:r>
              <a:rPr lang="en-US" altLang="en-US" sz="1800" dirty="0" err="1" smtClean="0"/>
              <a:t>Aways</a:t>
            </a:r>
            <a:endParaRPr lang="en-US" altLang="en-US" sz="1800" dirty="0" smtClean="0"/>
          </a:p>
        </p:txBody>
      </p:sp>
      <p:sp>
        <p:nvSpPr>
          <p:cNvPr id="11471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A754DC1-CBB4-4C71-8263-222A38E57AF9}" type="slidenum">
              <a:rPr lang="en-US" altLang="en-US" sz="1000" smtClean="0">
                <a:solidFill>
                  <a:srgbClr val="989A99"/>
                </a:solidFill>
              </a:rPr>
              <a:pPr>
                <a:spcBef>
                  <a:spcPct val="0"/>
                </a:spcBef>
                <a:buFontTx/>
                <a:buNone/>
              </a:pPr>
              <a:t>43</a:t>
            </a:fld>
            <a:endParaRPr lang="en-US" altLang="en-US" sz="1000" smtClean="0">
              <a:solidFill>
                <a:srgbClr val="989A99"/>
              </a:solidFill>
            </a:endParaRPr>
          </a:p>
        </p:txBody>
      </p:sp>
      <p:sp>
        <p:nvSpPr>
          <p:cNvPr id="32" name="Right Arrow 31"/>
          <p:cNvSpPr/>
          <p:nvPr/>
        </p:nvSpPr>
        <p:spPr>
          <a:xfrm>
            <a:off x="664472" y="1295400"/>
            <a:ext cx="8250928" cy="2377440"/>
          </a:xfrm>
          <a:prstGeom prst="rightArrow">
            <a:avLst>
              <a:gd name="adj1" fmla="val 66450"/>
              <a:gd name="adj2" fmla="val 50000"/>
            </a:avLst>
          </a:prstGeom>
          <a:solidFill>
            <a:srgbClr val="00A1DE"/>
          </a:solidFill>
          <a:ln w="12700" cap="flat" cmpd="sng" algn="ctr">
            <a:noFill/>
            <a:prstDash val="solid"/>
          </a:ln>
          <a:effectLst/>
        </p:spPr>
        <p:txBody>
          <a:bodyPr wrap="square" lIns="36000" tIns="36000" rIns="36000" bIns="36000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err="1" smtClean="0">
              <a:ln>
                <a:noFill/>
              </a:ln>
              <a:solidFill>
                <a:srgbClr val="31313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Flowchart: Data 9"/>
          <p:cNvSpPr/>
          <p:nvPr/>
        </p:nvSpPr>
        <p:spPr>
          <a:xfrm rot="21382354">
            <a:off x="1236872" y="861644"/>
            <a:ext cx="933772" cy="6084913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3050"/>
              <a:gd name="connsiteY0" fmla="*/ 10000 h 10000"/>
              <a:gd name="connsiteX1" fmla="*/ 2000 w 13050"/>
              <a:gd name="connsiteY1" fmla="*/ 0 h 10000"/>
              <a:gd name="connsiteX2" fmla="*/ 13050 w 13050"/>
              <a:gd name="connsiteY2" fmla="*/ 0 h 10000"/>
              <a:gd name="connsiteX3" fmla="*/ 8000 w 13050"/>
              <a:gd name="connsiteY3" fmla="*/ 10000 h 10000"/>
              <a:gd name="connsiteX4" fmla="*/ 0 w 13050"/>
              <a:gd name="connsiteY4" fmla="*/ 10000 h 10000"/>
              <a:gd name="connsiteX0" fmla="*/ 0 w 13050"/>
              <a:gd name="connsiteY0" fmla="*/ 10000 h 10000"/>
              <a:gd name="connsiteX1" fmla="*/ 5300 w 13050"/>
              <a:gd name="connsiteY1" fmla="*/ 0 h 10000"/>
              <a:gd name="connsiteX2" fmla="*/ 13050 w 13050"/>
              <a:gd name="connsiteY2" fmla="*/ 0 h 10000"/>
              <a:gd name="connsiteX3" fmla="*/ 8000 w 13050"/>
              <a:gd name="connsiteY3" fmla="*/ 10000 h 10000"/>
              <a:gd name="connsiteX4" fmla="*/ 0 w 1305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50" h="10000">
                <a:moveTo>
                  <a:pt x="0" y="10000"/>
                </a:moveTo>
                <a:lnTo>
                  <a:pt x="5300" y="0"/>
                </a:lnTo>
                <a:lnTo>
                  <a:pt x="13050" y="0"/>
                </a:lnTo>
                <a:lnTo>
                  <a:pt x="8000" y="10000"/>
                </a:lnTo>
                <a:lnTo>
                  <a:pt x="0" y="10000"/>
                </a:lnTo>
                <a:close/>
              </a:path>
            </a:pathLst>
          </a:custGeom>
          <a:solidFill>
            <a:srgbClr val="FFFFFF">
              <a:alpha val="74902"/>
            </a:srgbClr>
          </a:solidFill>
          <a:ln w="12700" cap="flat" cmpd="sng" algn="ctr">
            <a:noFill/>
            <a:prstDash val="solid"/>
          </a:ln>
          <a:effectLst/>
        </p:spPr>
        <p:txBody>
          <a:bodyPr lIns="36000" tIns="36000" rIns="36000" bIns="3600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err="1" smtClean="0">
              <a:ln>
                <a:noFill/>
              </a:ln>
              <a:solidFill>
                <a:srgbClr val="31313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120899" y="1980484"/>
            <a:ext cx="6450068" cy="9592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1000"/>
              </a:spcAft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+mn-ea"/>
              </a:rPr>
              <a:t>Ensure you have the right coverage to meet your needs.</a:t>
            </a:r>
          </a:p>
          <a:p>
            <a:pPr eaLnBrk="1" fontAlgn="auto" hangingPunct="1">
              <a:spcBef>
                <a:spcPts val="0"/>
              </a:spcBef>
              <a:spcAft>
                <a:spcPts val="1000"/>
              </a:spcAft>
            </a:pPr>
            <a:r>
              <a:rPr lang="en-US" sz="1800" dirty="0" smtClean="0">
                <a:solidFill>
                  <a:srgbClr val="FFFFFF"/>
                </a:solidFill>
                <a:latin typeface="Arial"/>
                <a:ea typeface="+mn-ea"/>
              </a:rPr>
              <a:t>Consider your current needs, evaluate your available options, and take action to make the right benefits enrollment choice.</a:t>
            </a:r>
            <a:r>
              <a:rPr lang="en-US" sz="1800" i="1" dirty="0" smtClean="0">
                <a:solidFill>
                  <a:srgbClr val="FFFFFF"/>
                </a:solidFill>
                <a:latin typeface="Arial"/>
                <a:ea typeface="+mn-ea"/>
              </a:rPr>
              <a:t> </a:t>
            </a:r>
          </a:p>
        </p:txBody>
      </p:sp>
      <p:sp>
        <p:nvSpPr>
          <p:cNvPr id="59" name="Rectangle 58"/>
          <p:cNvSpPr/>
          <p:nvPr/>
        </p:nvSpPr>
        <p:spPr>
          <a:xfrm>
            <a:off x="2120899" y="4374763"/>
            <a:ext cx="5880101" cy="9592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1000"/>
              </a:spcAft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+mn-ea"/>
              </a:rPr>
              <a:t>Maximize Your Retirement Savings.</a:t>
            </a:r>
          </a:p>
          <a:p>
            <a:pPr eaLnBrk="1" fontAlgn="auto" hangingPunct="1"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solidFill>
                  <a:srgbClr val="FFFFFF"/>
                </a:solidFill>
                <a:latin typeface="Arial"/>
              </a:rPr>
              <a:t>TSP gives you control to determine your level of contribution – remember the power of </a:t>
            </a:r>
            <a:r>
              <a:rPr lang="en-US" sz="1800" dirty="0" smtClean="0">
                <a:solidFill>
                  <a:srgbClr val="FFFFFF"/>
                </a:solidFill>
                <a:latin typeface="Arial"/>
              </a:rPr>
              <a:t>compounding.</a:t>
            </a:r>
            <a:endParaRPr lang="en-US" sz="1800" dirty="0" smtClean="0">
              <a:solidFill>
                <a:srgbClr val="FFFFFF"/>
              </a:solidFill>
              <a:latin typeface="Arial"/>
              <a:ea typeface="+mn-ea"/>
            </a:endParaRPr>
          </a:p>
        </p:txBody>
      </p:sp>
      <p:sp>
        <p:nvSpPr>
          <p:cNvPr id="60" name="Freeform 256"/>
          <p:cNvSpPr>
            <a:spLocks noChangeAspect="1"/>
          </p:cNvSpPr>
          <p:nvPr/>
        </p:nvSpPr>
        <p:spPr bwMode="auto">
          <a:xfrm>
            <a:off x="808141" y="2239723"/>
            <a:ext cx="511449" cy="440761"/>
          </a:xfrm>
          <a:custGeom>
            <a:avLst/>
            <a:gdLst>
              <a:gd name="T0" fmla="*/ 96 w 104"/>
              <a:gd name="T1" fmla="*/ 53 h 90"/>
              <a:gd name="T2" fmla="*/ 89 w 104"/>
              <a:gd name="T3" fmla="*/ 57 h 90"/>
              <a:gd name="T4" fmla="*/ 74 w 104"/>
              <a:gd name="T5" fmla="*/ 57 h 90"/>
              <a:gd name="T6" fmla="*/ 63 w 104"/>
              <a:gd name="T7" fmla="*/ 34 h 90"/>
              <a:gd name="T8" fmla="*/ 54 w 104"/>
              <a:gd name="T9" fmla="*/ 67 h 90"/>
              <a:gd name="T10" fmla="*/ 48 w 104"/>
              <a:gd name="T11" fmla="*/ 1 h 90"/>
              <a:gd name="T12" fmla="*/ 40 w 104"/>
              <a:gd name="T13" fmla="*/ 0 h 90"/>
              <a:gd name="T14" fmla="*/ 25 w 104"/>
              <a:gd name="T15" fmla="*/ 57 h 90"/>
              <a:gd name="T16" fmla="*/ 0 w 104"/>
              <a:gd name="T17" fmla="*/ 57 h 90"/>
              <a:gd name="T18" fmla="*/ 0 w 104"/>
              <a:gd name="T19" fmla="*/ 65 h 90"/>
              <a:gd name="T20" fmla="*/ 31 w 104"/>
              <a:gd name="T21" fmla="*/ 65 h 90"/>
              <a:gd name="T22" fmla="*/ 42 w 104"/>
              <a:gd name="T23" fmla="*/ 24 h 90"/>
              <a:gd name="T24" fmla="*/ 48 w 104"/>
              <a:gd name="T25" fmla="*/ 89 h 90"/>
              <a:gd name="T26" fmla="*/ 56 w 104"/>
              <a:gd name="T27" fmla="*/ 90 h 90"/>
              <a:gd name="T28" fmla="*/ 65 w 104"/>
              <a:gd name="T29" fmla="*/ 56 h 90"/>
              <a:gd name="T30" fmla="*/ 70 w 104"/>
              <a:gd name="T31" fmla="*/ 65 h 90"/>
              <a:gd name="T32" fmla="*/ 89 w 104"/>
              <a:gd name="T33" fmla="*/ 65 h 90"/>
              <a:gd name="T34" fmla="*/ 96 w 104"/>
              <a:gd name="T35" fmla="*/ 69 h 90"/>
              <a:gd name="T36" fmla="*/ 104 w 104"/>
              <a:gd name="T37" fmla="*/ 61 h 90"/>
              <a:gd name="T38" fmla="*/ 96 w 104"/>
              <a:gd name="T39" fmla="*/ 53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04" h="90">
                <a:moveTo>
                  <a:pt x="96" y="53"/>
                </a:moveTo>
                <a:cubicBezTo>
                  <a:pt x="93" y="53"/>
                  <a:pt x="90" y="55"/>
                  <a:pt x="89" y="57"/>
                </a:cubicBezTo>
                <a:cubicBezTo>
                  <a:pt x="74" y="57"/>
                  <a:pt x="74" y="57"/>
                  <a:pt x="74" y="57"/>
                </a:cubicBezTo>
                <a:cubicBezTo>
                  <a:pt x="63" y="34"/>
                  <a:pt x="63" y="34"/>
                  <a:pt x="63" y="34"/>
                </a:cubicBezTo>
                <a:cubicBezTo>
                  <a:pt x="54" y="67"/>
                  <a:pt x="54" y="67"/>
                  <a:pt x="54" y="67"/>
                </a:cubicBezTo>
                <a:cubicBezTo>
                  <a:pt x="48" y="1"/>
                  <a:pt x="48" y="1"/>
                  <a:pt x="48" y="1"/>
                </a:cubicBezTo>
                <a:cubicBezTo>
                  <a:pt x="40" y="0"/>
                  <a:pt x="40" y="0"/>
                  <a:pt x="40" y="0"/>
                </a:cubicBezTo>
                <a:cubicBezTo>
                  <a:pt x="25" y="57"/>
                  <a:pt x="25" y="57"/>
                  <a:pt x="25" y="57"/>
                </a:cubicBezTo>
                <a:cubicBezTo>
                  <a:pt x="0" y="57"/>
                  <a:pt x="0" y="57"/>
                  <a:pt x="0" y="57"/>
                </a:cubicBezTo>
                <a:cubicBezTo>
                  <a:pt x="0" y="65"/>
                  <a:pt x="0" y="65"/>
                  <a:pt x="0" y="65"/>
                </a:cubicBezTo>
                <a:cubicBezTo>
                  <a:pt x="31" y="65"/>
                  <a:pt x="31" y="65"/>
                  <a:pt x="31" y="65"/>
                </a:cubicBezTo>
                <a:cubicBezTo>
                  <a:pt x="42" y="24"/>
                  <a:pt x="42" y="24"/>
                  <a:pt x="42" y="24"/>
                </a:cubicBezTo>
                <a:cubicBezTo>
                  <a:pt x="48" y="89"/>
                  <a:pt x="48" y="89"/>
                  <a:pt x="48" y="89"/>
                </a:cubicBezTo>
                <a:cubicBezTo>
                  <a:pt x="56" y="90"/>
                  <a:pt x="56" y="90"/>
                  <a:pt x="56" y="90"/>
                </a:cubicBezTo>
                <a:cubicBezTo>
                  <a:pt x="65" y="56"/>
                  <a:pt x="65" y="56"/>
                  <a:pt x="65" y="56"/>
                </a:cubicBezTo>
                <a:cubicBezTo>
                  <a:pt x="70" y="65"/>
                  <a:pt x="70" y="65"/>
                  <a:pt x="70" y="65"/>
                </a:cubicBezTo>
                <a:cubicBezTo>
                  <a:pt x="89" y="65"/>
                  <a:pt x="89" y="65"/>
                  <a:pt x="89" y="65"/>
                </a:cubicBezTo>
                <a:cubicBezTo>
                  <a:pt x="91" y="67"/>
                  <a:pt x="93" y="69"/>
                  <a:pt x="96" y="69"/>
                </a:cubicBezTo>
                <a:cubicBezTo>
                  <a:pt x="100" y="69"/>
                  <a:pt x="104" y="65"/>
                  <a:pt x="104" y="61"/>
                </a:cubicBezTo>
                <a:cubicBezTo>
                  <a:pt x="104" y="57"/>
                  <a:pt x="100" y="53"/>
                  <a:pt x="96" y="53"/>
                </a:cubicBezTo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3" name="Freeform 7"/>
          <p:cNvSpPr>
            <a:spLocks noChangeAspect="1" noEditPoints="1"/>
          </p:cNvSpPr>
          <p:nvPr/>
        </p:nvSpPr>
        <p:spPr bwMode="auto">
          <a:xfrm>
            <a:off x="872229" y="4647998"/>
            <a:ext cx="453399" cy="381202"/>
          </a:xfrm>
          <a:custGeom>
            <a:avLst/>
            <a:gdLst>
              <a:gd name="T0" fmla="*/ 3722 w 6368"/>
              <a:gd name="T1" fmla="*/ 5354 h 5354"/>
              <a:gd name="T2" fmla="*/ 2652 w 6368"/>
              <a:gd name="T3" fmla="*/ 5354 h 5354"/>
              <a:gd name="T4" fmla="*/ 6360 w 6368"/>
              <a:gd name="T5" fmla="*/ 4329 h 5354"/>
              <a:gd name="T6" fmla="*/ 14 w 6368"/>
              <a:gd name="T7" fmla="*/ 4329 h 5354"/>
              <a:gd name="T8" fmla="*/ 14 w 6368"/>
              <a:gd name="T9" fmla="*/ 4329 h 5354"/>
              <a:gd name="T10" fmla="*/ 3722 w 6368"/>
              <a:gd name="T11" fmla="*/ 4053 h 5354"/>
              <a:gd name="T12" fmla="*/ 2652 w 6368"/>
              <a:gd name="T13" fmla="*/ 4053 h 5354"/>
              <a:gd name="T14" fmla="*/ 6360 w 6368"/>
              <a:gd name="T15" fmla="*/ 3001 h 5354"/>
              <a:gd name="T16" fmla="*/ 14 w 6368"/>
              <a:gd name="T17" fmla="*/ 3001 h 5354"/>
              <a:gd name="T18" fmla="*/ 14 w 6368"/>
              <a:gd name="T19" fmla="*/ 3001 h 5354"/>
              <a:gd name="T20" fmla="*/ 3355 w 6368"/>
              <a:gd name="T21" fmla="*/ 1748 h 5354"/>
              <a:gd name="T22" fmla="*/ 3447 w 6368"/>
              <a:gd name="T23" fmla="*/ 1669 h 5354"/>
              <a:gd name="T24" fmla="*/ 3395 w 6368"/>
              <a:gd name="T25" fmla="*/ 1561 h 5354"/>
              <a:gd name="T26" fmla="*/ 3239 w 6368"/>
              <a:gd name="T27" fmla="*/ 1500 h 5354"/>
              <a:gd name="T28" fmla="*/ 2874 w 6368"/>
              <a:gd name="T29" fmla="*/ 971 h 5354"/>
              <a:gd name="T30" fmla="*/ 2810 w 6368"/>
              <a:gd name="T31" fmla="*/ 1052 h 5354"/>
              <a:gd name="T32" fmla="*/ 2878 w 6368"/>
              <a:gd name="T33" fmla="*/ 1131 h 5354"/>
              <a:gd name="T34" fmla="*/ 3004 w 6368"/>
              <a:gd name="T35" fmla="*/ 1177 h 5354"/>
              <a:gd name="T36" fmla="*/ 3239 w 6368"/>
              <a:gd name="T37" fmla="*/ 731 h 5354"/>
              <a:gd name="T38" fmla="*/ 3519 w 6368"/>
              <a:gd name="T39" fmla="*/ 787 h 5354"/>
              <a:gd name="T40" fmla="*/ 3754 w 6368"/>
              <a:gd name="T41" fmla="*/ 915 h 5354"/>
              <a:gd name="T42" fmla="*/ 3345 w 6368"/>
              <a:gd name="T43" fmla="*/ 969 h 5354"/>
              <a:gd name="T44" fmla="*/ 3366 w 6368"/>
              <a:gd name="T45" fmla="*/ 1274 h 5354"/>
              <a:gd name="T46" fmla="*/ 3698 w 6368"/>
              <a:gd name="T47" fmla="*/ 1430 h 5354"/>
              <a:gd name="T48" fmla="*/ 3779 w 6368"/>
              <a:gd name="T49" fmla="*/ 1613 h 5354"/>
              <a:gd name="T50" fmla="*/ 3702 w 6368"/>
              <a:gd name="T51" fmla="*/ 1814 h 5354"/>
              <a:gd name="T52" fmla="*/ 3482 w 6368"/>
              <a:gd name="T53" fmla="*/ 1936 h 5354"/>
              <a:gd name="T54" fmla="*/ 3239 w 6368"/>
              <a:gd name="T55" fmla="*/ 2175 h 5354"/>
              <a:gd name="T56" fmla="*/ 2838 w 6368"/>
              <a:gd name="T57" fmla="*/ 1949 h 5354"/>
              <a:gd name="T58" fmla="*/ 2569 w 6368"/>
              <a:gd name="T59" fmla="*/ 1843 h 5354"/>
              <a:gd name="T60" fmla="*/ 2745 w 6368"/>
              <a:gd name="T61" fmla="*/ 1644 h 5354"/>
              <a:gd name="T62" fmla="*/ 2940 w 6368"/>
              <a:gd name="T63" fmla="*/ 1752 h 5354"/>
              <a:gd name="T64" fmla="*/ 2791 w 6368"/>
              <a:gd name="T65" fmla="*/ 1370 h 5354"/>
              <a:gd name="T66" fmla="*/ 2550 w 6368"/>
              <a:gd name="T67" fmla="*/ 1243 h 5354"/>
              <a:gd name="T68" fmla="*/ 2480 w 6368"/>
              <a:gd name="T69" fmla="*/ 1071 h 5354"/>
              <a:gd name="T70" fmla="*/ 2558 w 6368"/>
              <a:gd name="T71" fmla="*/ 899 h 5354"/>
              <a:gd name="T72" fmla="*/ 2751 w 6368"/>
              <a:gd name="T73" fmla="*/ 787 h 5354"/>
              <a:gd name="T74" fmla="*/ 3004 w 6368"/>
              <a:gd name="T75" fmla="*/ 612 h 5354"/>
              <a:gd name="T76" fmla="*/ 1687 w 6368"/>
              <a:gd name="T77" fmla="*/ 594 h 5354"/>
              <a:gd name="T78" fmla="*/ 1392 w 6368"/>
              <a:gd name="T79" fmla="*/ 810 h 5354"/>
              <a:gd name="T80" fmla="*/ 992 w 6368"/>
              <a:gd name="T81" fmla="*/ 932 h 5354"/>
              <a:gd name="T82" fmla="*/ 660 w 6368"/>
              <a:gd name="T83" fmla="*/ 1826 h 5354"/>
              <a:gd name="T84" fmla="*/ 1000 w 6368"/>
              <a:gd name="T85" fmla="*/ 1994 h 5354"/>
              <a:gd name="T86" fmla="*/ 1224 w 6368"/>
              <a:gd name="T87" fmla="*/ 2235 h 5354"/>
              <a:gd name="T88" fmla="*/ 5187 w 6368"/>
              <a:gd name="T89" fmla="*/ 2169 h 5354"/>
              <a:gd name="T90" fmla="*/ 5443 w 6368"/>
              <a:gd name="T91" fmla="*/ 1943 h 5354"/>
              <a:gd name="T92" fmla="*/ 5806 w 6368"/>
              <a:gd name="T93" fmla="*/ 1799 h 5354"/>
              <a:gd name="T94" fmla="*/ 5268 w 6368"/>
              <a:gd name="T95" fmla="*/ 913 h 5354"/>
              <a:gd name="T96" fmla="*/ 4891 w 6368"/>
              <a:gd name="T97" fmla="*/ 764 h 5354"/>
              <a:gd name="T98" fmla="*/ 4627 w 6368"/>
              <a:gd name="T99" fmla="*/ 529 h 5354"/>
              <a:gd name="T100" fmla="*/ 747 w 6368"/>
              <a:gd name="T101" fmla="*/ 0 h 5354"/>
              <a:gd name="T102" fmla="*/ 5741 w 6368"/>
              <a:gd name="T103" fmla="*/ 42 h 5354"/>
              <a:gd name="T104" fmla="*/ 6362 w 6368"/>
              <a:gd name="T105" fmla="*/ 2453 h 5354"/>
              <a:gd name="T106" fmla="*/ 6326 w 6368"/>
              <a:gd name="T107" fmla="*/ 2619 h 5354"/>
              <a:gd name="T108" fmla="*/ 6173 w 6368"/>
              <a:gd name="T109" fmla="*/ 2692 h 5354"/>
              <a:gd name="T110" fmla="*/ 73 w 6368"/>
              <a:gd name="T111" fmla="*/ 2650 h 5354"/>
              <a:gd name="T112" fmla="*/ 0 w 6368"/>
              <a:gd name="T113" fmla="*/ 2497 h 5354"/>
              <a:gd name="T114" fmla="*/ 596 w 6368"/>
              <a:gd name="T115" fmla="*/ 71 h 5354"/>
              <a:gd name="T116" fmla="*/ 747 w 6368"/>
              <a:gd name="T117" fmla="*/ 0 h 53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368" h="5354">
                <a:moveTo>
                  <a:pt x="3722" y="4966"/>
                </a:moveTo>
                <a:lnTo>
                  <a:pt x="6360" y="4966"/>
                </a:lnTo>
                <a:lnTo>
                  <a:pt x="6360" y="5354"/>
                </a:lnTo>
                <a:lnTo>
                  <a:pt x="3722" y="5354"/>
                </a:lnTo>
                <a:lnTo>
                  <a:pt x="3722" y="4966"/>
                </a:lnTo>
                <a:close/>
                <a:moveTo>
                  <a:pt x="14" y="4966"/>
                </a:moveTo>
                <a:lnTo>
                  <a:pt x="2652" y="4966"/>
                </a:lnTo>
                <a:lnTo>
                  <a:pt x="2652" y="5354"/>
                </a:lnTo>
                <a:lnTo>
                  <a:pt x="14" y="5354"/>
                </a:lnTo>
                <a:lnTo>
                  <a:pt x="14" y="4966"/>
                </a:lnTo>
                <a:close/>
                <a:moveTo>
                  <a:pt x="3722" y="4329"/>
                </a:moveTo>
                <a:lnTo>
                  <a:pt x="6360" y="4329"/>
                </a:lnTo>
                <a:lnTo>
                  <a:pt x="6360" y="4717"/>
                </a:lnTo>
                <a:lnTo>
                  <a:pt x="3722" y="4717"/>
                </a:lnTo>
                <a:lnTo>
                  <a:pt x="3722" y="4329"/>
                </a:lnTo>
                <a:close/>
                <a:moveTo>
                  <a:pt x="14" y="4329"/>
                </a:moveTo>
                <a:lnTo>
                  <a:pt x="2652" y="4329"/>
                </a:lnTo>
                <a:lnTo>
                  <a:pt x="2652" y="4717"/>
                </a:lnTo>
                <a:lnTo>
                  <a:pt x="14" y="4717"/>
                </a:lnTo>
                <a:lnTo>
                  <a:pt x="14" y="4329"/>
                </a:lnTo>
                <a:close/>
                <a:moveTo>
                  <a:pt x="3722" y="3665"/>
                </a:moveTo>
                <a:lnTo>
                  <a:pt x="6360" y="3665"/>
                </a:lnTo>
                <a:lnTo>
                  <a:pt x="6360" y="4053"/>
                </a:lnTo>
                <a:lnTo>
                  <a:pt x="3722" y="4053"/>
                </a:lnTo>
                <a:lnTo>
                  <a:pt x="3722" y="3665"/>
                </a:lnTo>
                <a:close/>
                <a:moveTo>
                  <a:pt x="14" y="3665"/>
                </a:moveTo>
                <a:lnTo>
                  <a:pt x="2652" y="3665"/>
                </a:lnTo>
                <a:lnTo>
                  <a:pt x="2652" y="4053"/>
                </a:lnTo>
                <a:lnTo>
                  <a:pt x="14" y="4053"/>
                </a:lnTo>
                <a:lnTo>
                  <a:pt x="14" y="3665"/>
                </a:lnTo>
                <a:close/>
                <a:moveTo>
                  <a:pt x="3722" y="3001"/>
                </a:moveTo>
                <a:lnTo>
                  <a:pt x="6360" y="3001"/>
                </a:lnTo>
                <a:lnTo>
                  <a:pt x="6360" y="3389"/>
                </a:lnTo>
                <a:lnTo>
                  <a:pt x="3722" y="3389"/>
                </a:lnTo>
                <a:lnTo>
                  <a:pt x="3722" y="3001"/>
                </a:lnTo>
                <a:close/>
                <a:moveTo>
                  <a:pt x="14" y="3001"/>
                </a:moveTo>
                <a:lnTo>
                  <a:pt x="2652" y="3001"/>
                </a:lnTo>
                <a:lnTo>
                  <a:pt x="2652" y="3389"/>
                </a:lnTo>
                <a:lnTo>
                  <a:pt x="14" y="3389"/>
                </a:lnTo>
                <a:lnTo>
                  <a:pt x="14" y="3001"/>
                </a:lnTo>
                <a:close/>
                <a:moveTo>
                  <a:pt x="3239" y="1500"/>
                </a:moveTo>
                <a:lnTo>
                  <a:pt x="3239" y="1774"/>
                </a:lnTo>
                <a:lnTo>
                  <a:pt x="3318" y="1758"/>
                </a:lnTo>
                <a:lnTo>
                  <a:pt x="3355" y="1748"/>
                </a:lnTo>
                <a:lnTo>
                  <a:pt x="3386" y="1733"/>
                </a:lnTo>
                <a:lnTo>
                  <a:pt x="3413" y="1716"/>
                </a:lnTo>
                <a:lnTo>
                  <a:pt x="3434" y="1694"/>
                </a:lnTo>
                <a:lnTo>
                  <a:pt x="3447" y="1669"/>
                </a:lnTo>
                <a:lnTo>
                  <a:pt x="3451" y="1638"/>
                </a:lnTo>
                <a:lnTo>
                  <a:pt x="3446" y="1610"/>
                </a:lnTo>
                <a:lnTo>
                  <a:pt x="3426" y="1584"/>
                </a:lnTo>
                <a:lnTo>
                  <a:pt x="3395" y="1561"/>
                </a:lnTo>
                <a:lnTo>
                  <a:pt x="3351" y="1540"/>
                </a:lnTo>
                <a:lnTo>
                  <a:pt x="3320" y="1528"/>
                </a:lnTo>
                <a:lnTo>
                  <a:pt x="3283" y="1513"/>
                </a:lnTo>
                <a:lnTo>
                  <a:pt x="3239" y="1500"/>
                </a:lnTo>
                <a:close/>
                <a:moveTo>
                  <a:pt x="3004" y="936"/>
                </a:moveTo>
                <a:lnTo>
                  <a:pt x="2936" y="947"/>
                </a:lnTo>
                <a:lnTo>
                  <a:pt x="2903" y="957"/>
                </a:lnTo>
                <a:lnTo>
                  <a:pt x="2874" y="971"/>
                </a:lnTo>
                <a:lnTo>
                  <a:pt x="2849" y="986"/>
                </a:lnTo>
                <a:lnTo>
                  <a:pt x="2830" y="1003"/>
                </a:lnTo>
                <a:lnTo>
                  <a:pt x="2814" y="1027"/>
                </a:lnTo>
                <a:lnTo>
                  <a:pt x="2810" y="1052"/>
                </a:lnTo>
                <a:lnTo>
                  <a:pt x="2816" y="1075"/>
                </a:lnTo>
                <a:lnTo>
                  <a:pt x="2830" y="1096"/>
                </a:lnTo>
                <a:lnTo>
                  <a:pt x="2851" y="1115"/>
                </a:lnTo>
                <a:lnTo>
                  <a:pt x="2878" y="1131"/>
                </a:lnTo>
                <a:lnTo>
                  <a:pt x="2907" y="1144"/>
                </a:lnTo>
                <a:lnTo>
                  <a:pt x="2940" y="1158"/>
                </a:lnTo>
                <a:lnTo>
                  <a:pt x="2973" y="1169"/>
                </a:lnTo>
                <a:lnTo>
                  <a:pt x="3004" y="1177"/>
                </a:lnTo>
                <a:lnTo>
                  <a:pt x="3004" y="936"/>
                </a:lnTo>
                <a:close/>
                <a:moveTo>
                  <a:pt x="3004" y="612"/>
                </a:moveTo>
                <a:lnTo>
                  <a:pt x="3239" y="612"/>
                </a:lnTo>
                <a:lnTo>
                  <a:pt x="3239" y="731"/>
                </a:lnTo>
                <a:lnTo>
                  <a:pt x="3322" y="741"/>
                </a:lnTo>
                <a:lnTo>
                  <a:pt x="3393" y="753"/>
                </a:lnTo>
                <a:lnTo>
                  <a:pt x="3457" y="768"/>
                </a:lnTo>
                <a:lnTo>
                  <a:pt x="3519" y="787"/>
                </a:lnTo>
                <a:lnTo>
                  <a:pt x="3577" y="812"/>
                </a:lnTo>
                <a:lnTo>
                  <a:pt x="3633" y="841"/>
                </a:lnTo>
                <a:lnTo>
                  <a:pt x="3691" y="876"/>
                </a:lnTo>
                <a:lnTo>
                  <a:pt x="3754" y="915"/>
                </a:lnTo>
                <a:lnTo>
                  <a:pt x="3523" y="1069"/>
                </a:lnTo>
                <a:lnTo>
                  <a:pt x="3461" y="1030"/>
                </a:lnTo>
                <a:lnTo>
                  <a:pt x="3393" y="990"/>
                </a:lnTo>
                <a:lnTo>
                  <a:pt x="3345" y="969"/>
                </a:lnTo>
                <a:lnTo>
                  <a:pt x="3295" y="951"/>
                </a:lnTo>
                <a:lnTo>
                  <a:pt x="3239" y="940"/>
                </a:lnTo>
                <a:lnTo>
                  <a:pt x="3239" y="1239"/>
                </a:lnTo>
                <a:lnTo>
                  <a:pt x="3366" y="1274"/>
                </a:lnTo>
                <a:lnTo>
                  <a:pt x="3486" y="1316"/>
                </a:lnTo>
                <a:lnTo>
                  <a:pt x="3596" y="1362"/>
                </a:lnTo>
                <a:lnTo>
                  <a:pt x="3652" y="1395"/>
                </a:lnTo>
                <a:lnTo>
                  <a:pt x="3698" y="1430"/>
                </a:lnTo>
                <a:lnTo>
                  <a:pt x="3735" y="1471"/>
                </a:lnTo>
                <a:lnTo>
                  <a:pt x="3760" y="1515"/>
                </a:lnTo>
                <a:lnTo>
                  <a:pt x="3776" y="1561"/>
                </a:lnTo>
                <a:lnTo>
                  <a:pt x="3779" y="1613"/>
                </a:lnTo>
                <a:lnTo>
                  <a:pt x="3776" y="1671"/>
                </a:lnTo>
                <a:lnTo>
                  <a:pt x="3760" y="1723"/>
                </a:lnTo>
                <a:lnTo>
                  <a:pt x="3737" y="1772"/>
                </a:lnTo>
                <a:lnTo>
                  <a:pt x="3702" y="1814"/>
                </a:lnTo>
                <a:lnTo>
                  <a:pt x="3660" y="1853"/>
                </a:lnTo>
                <a:lnTo>
                  <a:pt x="3606" y="1886"/>
                </a:lnTo>
                <a:lnTo>
                  <a:pt x="3548" y="1913"/>
                </a:lnTo>
                <a:lnTo>
                  <a:pt x="3482" y="1936"/>
                </a:lnTo>
                <a:lnTo>
                  <a:pt x="3409" y="1953"/>
                </a:lnTo>
                <a:lnTo>
                  <a:pt x="3328" y="1965"/>
                </a:lnTo>
                <a:lnTo>
                  <a:pt x="3239" y="1974"/>
                </a:lnTo>
                <a:lnTo>
                  <a:pt x="3239" y="2175"/>
                </a:lnTo>
                <a:lnTo>
                  <a:pt x="3004" y="2175"/>
                </a:lnTo>
                <a:lnTo>
                  <a:pt x="3004" y="1972"/>
                </a:lnTo>
                <a:lnTo>
                  <a:pt x="2917" y="1963"/>
                </a:lnTo>
                <a:lnTo>
                  <a:pt x="2838" y="1949"/>
                </a:lnTo>
                <a:lnTo>
                  <a:pt x="2762" y="1930"/>
                </a:lnTo>
                <a:lnTo>
                  <a:pt x="2695" y="1907"/>
                </a:lnTo>
                <a:lnTo>
                  <a:pt x="2629" y="1878"/>
                </a:lnTo>
                <a:lnTo>
                  <a:pt x="2569" y="1843"/>
                </a:lnTo>
                <a:lnTo>
                  <a:pt x="2509" y="1801"/>
                </a:lnTo>
                <a:lnTo>
                  <a:pt x="2453" y="1754"/>
                </a:lnTo>
                <a:lnTo>
                  <a:pt x="2708" y="1606"/>
                </a:lnTo>
                <a:lnTo>
                  <a:pt x="2745" y="1644"/>
                </a:lnTo>
                <a:lnTo>
                  <a:pt x="2787" y="1679"/>
                </a:lnTo>
                <a:lnTo>
                  <a:pt x="2832" y="1708"/>
                </a:lnTo>
                <a:lnTo>
                  <a:pt x="2882" y="1731"/>
                </a:lnTo>
                <a:lnTo>
                  <a:pt x="2940" y="1752"/>
                </a:lnTo>
                <a:lnTo>
                  <a:pt x="3004" y="1766"/>
                </a:lnTo>
                <a:lnTo>
                  <a:pt x="3004" y="1436"/>
                </a:lnTo>
                <a:lnTo>
                  <a:pt x="2890" y="1403"/>
                </a:lnTo>
                <a:lnTo>
                  <a:pt x="2791" y="1370"/>
                </a:lnTo>
                <a:lnTo>
                  <a:pt x="2706" y="1337"/>
                </a:lnTo>
                <a:lnTo>
                  <a:pt x="2637" y="1305"/>
                </a:lnTo>
                <a:lnTo>
                  <a:pt x="2589" y="1276"/>
                </a:lnTo>
                <a:lnTo>
                  <a:pt x="2550" y="1243"/>
                </a:lnTo>
                <a:lnTo>
                  <a:pt x="2519" y="1206"/>
                </a:lnTo>
                <a:lnTo>
                  <a:pt x="2498" y="1164"/>
                </a:lnTo>
                <a:lnTo>
                  <a:pt x="2484" y="1119"/>
                </a:lnTo>
                <a:lnTo>
                  <a:pt x="2480" y="1071"/>
                </a:lnTo>
                <a:lnTo>
                  <a:pt x="2484" y="1023"/>
                </a:lnTo>
                <a:lnTo>
                  <a:pt x="2500" y="978"/>
                </a:lnTo>
                <a:lnTo>
                  <a:pt x="2525" y="936"/>
                </a:lnTo>
                <a:lnTo>
                  <a:pt x="2558" y="899"/>
                </a:lnTo>
                <a:lnTo>
                  <a:pt x="2598" y="864"/>
                </a:lnTo>
                <a:lnTo>
                  <a:pt x="2644" y="836"/>
                </a:lnTo>
                <a:lnTo>
                  <a:pt x="2695" y="809"/>
                </a:lnTo>
                <a:lnTo>
                  <a:pt x="2751" y="787"/>
                </a:lnTo>
                <a:lnTo>
                  <a:pt x="2812" y="768"/>
                </a:lnTo>
                <a:lnTo>
                  <a:pt x="2907" y="747"/>
                </a:lnTo>
                <a:lnTo>
                  <a:pt x="3004" y="733"/>
                </a:lnTo>
                <a:lnTo>
                  <a:pt x="3004" y="612"/>
                </a:lnTo>
                <a:close/>
                <a:moveTo>
                  <a:pt x="1818" y="388"/>
                </a:moveTo>
                <a:lnTo>
                  <a:pt x="1784" y="459"/>
                </a:lnTo>
                <a:lnTo>
                  <a:pt x="1741" y="529"/>
                </a:lnTo>
                <a:lnTo>
                  <a:pt x="1687" y="594"/>
                </a:lnTo>
                <a:lnTo>
                  <a:pt x="1625" y="656"/>
                </a:lnTo>
                <a:lnTo>
                  <a:pt x="1554" y="712"/>
                </a:lnTo>
                <a:lnTo>
                  <a:pt x="1477" y="764"/>
                </a:lnTo>
                <a:lnTo>
                  <a:pt x="1392" y="810"/>
                </a:lnTo>
                <a:lnTo>
                  <a:pt x="1299" y="851"/>
                </a:lnTo>
                <a:lnTo>
                  <a:pt x="1203" y="884"/>
                </a:lnTo>
                <a:lnTo>
                  <a:pt x="1100" y="913"/>
                </a:lnTo>
                <a:lnTo>
                  <a:pt x="992" y="932"/>
                </a:lnTo>
                <a:lnTo>
                  <a:pt x="880" y="946"/>
                </a:lnTo>
                <a:lnTo>
                  <a:pt x="764" y="951"/>
                </a:lnTo>
                <a:lnTo>
                  <a:pt x="562" y="1799"/>
                </a:lnTo>
                <a:lnTo>
                  <a:pt x="660" y="1826"/>
                </a:lnTo>
                <a:lnTo>
                  <a:pt x="753" y="1859"/>
                </a:lnTo>
                <a:lnTo>
                  <a:pt x="842" y="1899"/>
                </a:lnTo>
                <a:lnTo>
                  <a:pt x="925" y="1943"/>
                </a:lnTo>
                <a:lnTo>
                  <a:pt x="1000" y="1994"/>
                </a:lnTo>
                <a:lnTo>
                  <a:pt x="1067" y="2048"/>
                </a:lnTo>
                <a:lnTo>
                  <a:pt x="1127" y="2106"/>
                </a:lnTo>
                <a:lnTo>
                  <a:pt x="1181" y="2169"/>
                </a:lnTo>
                <a:lnTo>
                  <a:pt x="1224" y="2235"/>
                </a:lnTo>
                <a:lnTo>
                  <a:pt x="1259" y="2304"/>
                </a:lnTo>
                <a:lnTo>
                  <a:pt x="5109" y="2304"/>
                </a:lnTo>
                <a:lnTo>
                  <a:pt x="5144" y="2235"/>
                </a:lnTo>
                <a:lnTo>
                  <a:pt x="5187" y="2169"/>
                </a:lnTo>
                <a:lnTo>
                  <a:pt x="5239" y="2106"/>
                </a:lnTo>
                <a:lnTo>
                  <a:pt x="5301" y="2048"/>
                </a:lnTo>
                <a:lnTo>
                  <a:pt x="5368" y="1994"/>
                </a:lnTo>
                <a:lnTo>
                  <a:pt x="5443" y="1943"/>
                </a:lnTo>
                <a:lnTo>
                  <a:pt x="5524" y="1899"/>
                </a:lnTo>
                <a:lnTo>
                  <a:pt x="5613" y="1859"/>
                </a:lnTo>
                <a:lnTo>
                  <a:pt x="5708" y="1826"/>
                </a:lnTo>
                <a:lnTo>
                  <a:pt x="5806" y="1799"/>
                </a:lnTo>
                <a:lnTo>
                  <a:pt x="5602" y="951"/>
                </a:lnTo>
                <a:lnTo>
                  <a:pt x="5488" y="946"/>
                </a:lnTo>
                <a:lnTo>
                  <a:pt x="5376" y="932"/>
                </a:lnTo>
                <a:lnTo>
                  <a:pt x="5268" y="913"/>
                </a:lnTo>
                <a:lnTo>
                  <a:pt x="5165" y="884"/>
                </a:lnTo>
                <a:lnTo>
                  <a:pt x="5067" y="851"/>
                </a:lnTo>
                <a:lnTo>
                  <a:pt x="4976" y="810"/>
                </a:lnTo>
                <a:lnTo>
                  <a:pt x="4891" y="764"/>
                </a:lnTo>
                <a:lnTo>
                  <a:pt x="4812" y="712"/>
                </a:lnTo>
                <a:lnTo>
                  <a:pt x="4743" y="656"/>
                </a:lnTo>
                <a:lnTo>
                  <a:pt x="4681" y="594"/>
                </a:lnTo>
                <a:lnTo>
                  <a:pt x="4627" y="529"/>
                </a:lnTo>
                <a:lnTo>
                  <a:pt x="4582" y="459"/>
                </a:lnTo>
                <a:lnTo>
                  <a:pt x="4550" y="388"/>
                </a:lnTo>
                <a:lnTo>
                  <a:pt x="1818" y="388"/>
                </a:lnTo>
                <a:close/>
                <a:moveTo>
                  <a:pt x="747" y="0"/>
                </a:moveTo>
                <a:lnTo>
                  <a:pt x="5619" y="0"/>
                </a:lnTo>
                <a:lnTo>
                  <a:pt x="5663" y="6"/>
                </a:lnTo>
                <a:lnTo>
                  <a:pt x="5704" y="19"/>
                </a:lnTo>
                <a:lnTo>
                  <a:pt x="5741" y="42"/>
                </a:lnTo>
                <a:lnTo>
                  <a:pt x="5770" y="71"/>
                </a:lnTo>
                <a:lnTo>
                  <a:pt x="5793" y="108"/>
                </a:lnTo>
                <a:lnTo>
                  <a:pt x="5808" y="148"/>
                </a:lnTo>
                <a:lnTo>
                  <a:pt x="6362" y="2453"/>
                </a:lnTo>
                <a:lnTo>
                  <a:pt x="6368" y="2497"/>
                </a:lnTo>
                <a:lnTo>
                  <a:pt x="6362" y="2540"/>
                </a:lnTo>
                <a:lnTo>
                  <a:pt x="6349" y="2580"/>
                </a:lnTo>
                <a:lnTo>
                  <a:pt x="6326" y="2619"/>
                </a:lnTo>
                <a:lnTo>
                  <a:pt x="6295" y="2650"/>
                </a:lnTo>
                <a:lnTo>
                  <a:pt x="6258" y="2671"/>
                </a:lnTo>
                <a:lnTo>
                  <a:pt x="6217" y="2687"/>
                </a:lnTo>
                <a:lnTo>
                  <a:pt x="6173" y="2692"/>
                </a:lnTo>
                <a:lnTo>
                  <a:pt x="193" y="2692"/>
                </a:lnTo>
                <a:lnTo>
                  <a:pt x="151" y="2687"/>
                </a:lnTo>
                <a:lnTo>
                  <a:pt x="110" y="2671"/>
                </a:lnTo>
                <a:lnTo>
                  <a:pt x="73" y="2650"/>
                </a:lnTo>
                <a:lnTo>
                  <a:pt x="42" y="2619"/>
                </a:lnTo>
                <a:lnTo>
                  <a:pt x="19" y="2580"/>
                </a:lnTo>
                <a:lnTo>
                  <a:pt x="4" y="2540"/>
                </a:lnTo>
                <a:lnTo>
                  <a:pt x="0" y="2497"/>
                </a:lnTo>
                <a:lnTo>
                  <a:pt x="6" y="2453"/>
                </a:lnTo>
                <a:lnTo>
                  <a:pt x="560" y="148"/>
                </a:lnTo>
                <a:lnTo>
                  <a:pt x="573" y="108"/>
                </a:lnTo>
                <a:lnTo>
                  <a:pt x="596" y="71"/>
                </a:lnTo>
                <a:lnTo>
                  <a:pt x="627" y="42"/>
                </a:lnTo>
                <a:lnTo>
                  <a:pt x="664" y="19"/>
                </a:lnTo>
                <a:lnTo>
                  <a:pt x="705" y="6"/>
                </a:lnTo>
                <a:lnTo>
                  <a:pt x="747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7959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crenshawcomm.com/wp-content/uploads/2014/06/questionsforPRfirm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4"/>
          <a:stretch/>
        </p:blipFill>
        <p:spPr bwMode="auto">
          <a:xfrm>
            <a:off x="4114800" y="2743200"/>
            <a:ext cx="4859696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QMTBP0\AppData\Local\Microsoft\Windows\Temporary Internet Files\Content.IE5\42PXT8M2\thankyou-2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00200"/>
            <a:ext cx="3733800" cy="3964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47295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800" dirty="0" smtClean="0"/>
              <a:t>The Facts</a:t>
            </a:r>
          </a:p>
        </p:txBody>
      </p:sp>
      <p:sp>
        <p:nvSpPr>
          <p:cNvPr id="106499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FB3F569-C2A2-4D61-862C-C1348C904131}" type="slidenum">
              <a:rPr lang="en-US" altLang="en-US" sz="1000" smtClean="0">
                <a:solidFill>
                  <a:srgbClr val="989A99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000" smtClean="0">
              <a:solidFill>
                <a:srgbClr val="989A99"/>
              </a:solidFill>
            </a:endParaRPr>
          </a:p>
        </p:txBody>
      </p:sp>
      <p:sp>
        <p:nvSpPr>
          <p:cNvPr id="39940" name="AutoShape 6"/>
          <p:cNvSpPr>
            <a:spLocks noChangeArrowheads="1"/>
          </p:cNvSpPr>
          <p:nvPr/>
        </p:nvSpPr>
        <p:spPr bwMode="auto">
          <a:xfrm>
            <a:off x="5522209" y="1047313"/>
            <a:ext cx="3026228" cy="1714928"/>
          </a:xfrm>
          <a:prstGeom prst="wedgeRoundRectCallout">
            <a:avLst>
              <a:gd name="adj1" fmla="val 57019"/>
              <a:gd name="adj2" fmla="val 32625"/>
              <a:gd name="adj3" fmla="val 16667"/>
            </a:avLst>
          </a:prstGeom>
          <a:ln>
            <a:headEnd/>
            <a:tailEnd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36000" tIns="36000" rIns="36000" bIns="36000" anchor="ctr" anchorCtr="1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400" b="0" dirty="0">
                <a:solidFill>
                  <a:schemeClr val="dk1"/>
                </a:solidFill>
                <a:latin typeface="+mn-lt"/>
                <a:ea typeface="+mn-ea"/>
              </a:rPr>
              <a:t>56% of American retirees still had outstanding debts when they </a:t>
            </a:r>
            <a:r>
              <a:rPr lang="en-US" altLang="en-US" sz="2400" b="0" dirty="0" smtClean="0">
                <a:solidFill>
                  <a:schemeClr val="dk1"/>
                </a:solidFill>
                <a:latin typeface="+mn-lt"/>
                <a:ea typeface="+mn-ea"/>
              </a:rPr>
              <a:t>retired.</a:t>
            </a:r>
            <a:endParaRPr lang="en-US" altLang="en-US" sz="2400" b="0" dirty="0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57" name="AutoShape 8"/>
          <p:cNvSpPr>
            <a:spLocks noChangeArrowheads="1"/>
          </p:cNvSpPr>
          <p:nvPr/>
        </p:nvSpPr>
        <p:spPr bwMode="auto">
          <a:xfrm>
            <a:off x="1447800" y="3048000"/>
            <a:ext cx="7543800" cy="897683"/>
          </a:xfrm>
          <a:prstGeom prst="wedgeRoundRectCallout">
            <a:avLst>
              <a:gd name="adj1" fmla="val 44146"/>
              <a:gd name="adj2" fmla="val 98293"/>
              <a:gd name="adj3" fmla="val 16667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36000" tIns="36000" rIns="36000" bIns="36000" anchor="ctr" anchorCtr="1">
            <a:spAutoFit/>
          </a:bodyPr>
          <a:lstStyle/>
          <a:p>
            <a:pPr eaLnBrk="1" hangingPunct="1">
              <a:spcBef>
                <a:spcPts val="400"/>
              </a:spcBef>
              <a:spcAft>
                <a:spcPts val="400"/>
              </a:spcAft>
              <a:buFontTx/>
              <a:buNone/>
            </a:pPr>
            <a:r>
              <a:rPr lang="en-US" altLang="en-US" dirty="0"/>
              <a:t>88% of all Americans are worried about “maintaining” a comfortable standard of living in </a:t>
            </a:r>
            <a:r>
              <a:rPr lang="en-US" altLang="en-US" dirty="0" smtClean="0"/>
              <a:t>retirement.</a:t>
            </a:r>
            <a:endParaRPr lang="en-US" altLang="en-US" dirty="0"/>
          </a:p>
        </p:txBody>
      </p:sp>
      <p:sp>
        <p:nvSpPr>
          <p:cNvPr id="106502" name="AutoShape 3"/>
          <p:cNvSpPr>
            <a:spLocks noChangeArrowheads="1"/>
          </p:cNvSpPr>
          <p:nvPr/>
        </p:nvSpPr>
        <p:spPr bwMode="auto">
          <a:xfrm>
            <a:off x="364958" y="1047312"/>
            <a:ext cx="4740442" cy="1714928"/>
          </a:xfrm>
          <a:prstGeom prst="wedgeRoundRectCallout">
            <a:avLst>
              <a:gd name="adj1" fmla="val -55278"/>
              <a:gd name="adj2" fmla="val -37412"/>
              <a:gd name="adj3" fmla="val 16667"/>
            </a:avLst>
          </a:prstGeom>
          <a:ln>
            <a:headEnd/>
            <a:tailEnd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36000" rIns="36000" bIns="36000" anchor="ctr" anchorCtr="1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0" dirty="0"/>
              <a:t>A</a:t>
            </a:r>
            <a:r>
              <a:rPr lang="en-US" altLang="en-US" sz="2400" b="0" dirty="0" smtClean="0"/>
              <a:t>pproximately </a:t>
            </a:r>
            <a:r>
              <a:rPr lang="en-US" altLang="en-US" sz="2400" b="0" dirty="0"/>
              <a:t>half of American households will be unable to maintain their standard of living in </a:t>
            </a:r>
            <a:r>
              <a:rPr lang="en-US" altLang="en-US" sz="2400" b="0" dirty="0" smtClean="0"/>
              <a:t>retirement.</a:t>
            </a:r>
            <a:endParaRPr lang="en-US" altLang="en-US" sz="2400" b="0" dirty="0"/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259018" y="4379490"/>
            <a:ext cx="7239000" cy="897683"/>
          </a:xfrm>
          <a:prstGeom prst="wedgeRoundRectCallout">
            <a:avLst>
              <a:gd name="adj1" fmla="val -38178"/>
              <a:gd name="adj2" fmla="val 71866"/>
              <a:gd name="adj3" fmla="val 16667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36000" tIns="36000" rIns="36000" bIns="36000" anchor="ctr" anchorCtr="1">
            <a:spAutoFit/>
          </a:bodyPr>
          <a:lstStyle/>
          <a:p>
            <a:pPr marL="457200" indent="-457200">
              <a:spcBef>
                <a:spcPts val="1400"/>
              </a:spcBef>
              <a:spcAft>
                <a:spcPts val="1400"/>
              </a:spcAft>
            </a:pPr>
            <a:r>
              <a:rPr lang="en-US" altLang="en-US" dirty="0"/>
              <a:t>Average worker spends more time planning one vacation than lifetime of </a:t>
            </a:r>
            <a:r>
              <a:rPr lang="en-US" altLang="en-US" dirty="0" smtClean="0"/>
              <a:t>retirement.</a:t>
            </a:r>
            <a:endParaRPr lang="en-US" altLang="en-US" dirty="0"/>
          </a:p>
        </p:txBody>
      </p:sp>
      <p:grpSp>
        <p:nvGrpSpPr>
          <p:cNvPr id="10" name="Group 2"/>
          <p:cNvGrpSpPr>
            <a:grpSpLocks/>
          </p:cNvGrpSpPr>
          <p:nvPr/>
        </p:nvGrpSpPr>
        <p:grpSpPr bwMode="auto">
          <a:xfrm>
            <a:off x="304800" y="5715001"/>
            <a:ext cx="8243637" cy="830997"/>
            <a:chOff x="9510963" y="2732880"/>
            <a:chExt cx="8243637" cy="830361"/>
          </a:xfrm>
        </p:grpSpPr>
        <p:sp>
          <p:nvSpPr>
            <p:cNvPr id="11" name="TextBox 20"/>
            <p:cNvSpPr txBox="1">
              <a:spLocks noChangeArrowheads="1"/>
            </p:cNvSpPr>
            <p:nvPr/>
          </p:nvSpPr>
          <p:spPr bwMode="auto">
            <a:xfrm>
              <a:off x="9948863" y="2732880"/>
              <a:ext cx="7805737" cy="830361"/>
            </a:xfrm>
            <a:prstGeom prst="rect">
              <a:avLst/>
            </a:prstGeom>
            <a:noFill/>
            <a:ln w="38100">
              <a:solidFill>
                <a:srgbClr val="00206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§"/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" charset="-128"/>
                </a:defRPr>
              </a:lvl1pPr>
              <a:lvl2pPr marL="914400" indent="-45720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" charset="-128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" charset="-128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" charset="-128"/>
                </a:defRPr>
              </a:lvl4pPr>
              <a:lvl5pPr marL="20574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1" charset="-128"/>
                </a:defRPr>
              </a:lvl9pPr>
            </a:lstStyle>
            <a:p>
              <a:pPr algn="ctr">
                <a:spcBef>
                  <a:spcPts val="1400"/>
                </a:spcBef>
                <a:spcAft>
                  <a:spcPts val="1400"/>
                </a:spcAft>
                <a:buNone/>
              </a:pPr>
              <a:r>
                <a:rPr lang="en-US" altLang="en-US" sz="2400" dirty="0" smtClean="0"/>
                <a:t>Retirement planning can feel complex and overwhelming, but it doesn’t have to be!</a:t>
              </a:r>
              <a:endParaRPr lang="en-US" altLang="en-US" sz="2400" dirty="0"/>
            </a:p>
          </p:txBody>
        </p:sp>
        <p:grpSp>
          <p:nvGrpSpPr>
            <p:cNvPr id="12" name="Group 21"/>
            <p:cNvGrpSpPr>
              <a:grpSpLocks/>
            </p:cNvGrpSpPr>
            <p:nvPr/>
          </p:nvGrpSpPr>
          <p:grpSpPr bwMode="auto">
            <a:xfrm>
              <a:off x="9510963" y="2809018"/>
              <a:ext cx="685800" cy="685276"/>
              <a:chOff x="9815763" y="4519481"/>
              <a:chExt cx="685800" cy="685276"/>
            </a:xfrm>
          </p:grpSpPr>
          <p:sp>
            <p:nvSpPr>
              <p:cNvPr id="13" name="Oval 12"/>
              <p:cNvSpPr/>
              <p:nvPr/>
            </p:nvSpPr>
            <p:spPr>
              <a:xfrm>
                <a:off x="9815763" y="4519481"/>
                <a:ext cx="685800" cy="685276"/>
              </a:xfrm>
              <a:prstGeom prst="ellipse">
                <a:avLst/>
              </a:prstGeom>
              <a:solidFill>
                <a:srgbClr val="002060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anchor="ctr">
                <a:spAutoFit/>
              </a:bodyPr>
              <a:lstStyle/>
              <a:p>
                <a:pPr algn="ctr">
                  <a:defRPr/>
                </a:pPr>
                <a:endParaRPr lang="en-US" sz="140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14" name="Freeform 89"/>
              <p:cNvSpPr>
                <a:spLocks noChangeAspect="1"/>
              </p:cNvSpPr>
              <p:nvPr/>
            </p:nvSpPr>
            <p:spPr bwMode="auto">
              <a:xfrm>
                <a:off x="9963401" y="4667010"/>
                <a:ext cx="390525" cy="407683"/>
              </a:xfrm>
              <a:custGeom>
                <a:avLst/>
                <a:gdLst>
                  <a:gd name="T0" fmla="*/ 2147483646 w 101"/>
                  <a:gd name="T1" fmla="*/ 2147483646 h 105"/>
                  <a:gd name="T2" fmla="*/ 2147483646 w 101"/>
                  <a:gd name="T3" fmla="*/ 2147483646 h 105"/>
                  <a:gd name="T4" fmla="*/ 2147483646 w 101"/>
                  <a:gd name="T5" fmla="*/ 2147483646 h 105"/>
                  <a:gd name="T6" fmla="*/ 2147483646 w 101"/>
                  <a:gd name="T7" fmla="*/ 2147483646 h 105"/>
                  <a:gd name="T8" fmla="*/ 2147483646 w 101"/>
                  <a:gd name="T9" fmla="*/ 2147483646 h 105"/>
                  <a:gd name="T10" fmla="*/ 2147483646 w 101"/>
                  <a:gd name="T11" fmla="*/ 2147483646 h 105"/>
                  <a:gd name="T12" fmla="*/ 2147483646 w 101"/>
                  <a:gd name="T13" fmla="*/ 2147483646 h 105"/>
                  <a:gd name="T14" fmla="*/ 2147483646 w 101"/>
                  <a:gd name="T15" fmla="*/ 2147483646 h 105"/>
                  <a:gd name="T16" fmla="*/ 2147483646 w 101"/>
                  <a:gd name="T17" fmla="*/ 2147483646 h 105"/>
                  <a:gd name="T18" fmla="*/ 2147483646 w 101"/>
                  <a:gd name="T19" fmla="*/ 2147483646 h 105"/>
                  <a:gd name="T20" fmla="*/ 2147483646 w 101"/>
                  <a:gd name="T21" fmla="*/ 2147483646 h 105"/>
                  <a:gd name="T22" fmla="*/ 2147483646 w 101"/>
                  <a:gd name="T23" fmla="*/ 2147483646 h 10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1" h="105">
                    <a:moveTo>
                      <a:pt x="38" y="105"/>
                    </a:moveTo>
                    <a:cubicBezTo>
                      <a:pt x="34" y="105"/>
                      <a:pt x="31" y="104"/>
                      <a:pt x="29" y="101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0" y="62"/>
                      <a:pt x="0" y="55"/>
                      <a:pt x="5" y="52"/>
                    </a:cubicBezTo>
                    <a:cubicBezTo>
                      <a:pt x="9" y="48"/>
                      <a:pt x="16" y="49"/>
                      <a:pt x="19" y="54"/>
                    </a:cubicBezTo>
                    <a:cubicBezTo>
                      <a:pt x="37" y="77"/>
                      <a:pt x="37" y="77"/>
                      <a:pt x="37" y="77"/>
                    </a:cubicBezTo>
                    <a:cubicBezTo>
                      <a:pt x="80" y="7"/>
                      <a:pt x="80" y="7"/>
                      <a:pt x="80" y="7"/>
                    </a:cubicBezTo>
                    <a:cubicBezTo>
                      <a:pt x="83" y="2"/>
                      <a:pt x="90" y="0"/>
                      <a:pt x="94" y="3"/>
                    </a:cubicBezTo>
                    <a:cubicBezTo>
                      <a:pt x="99" y="6"/>
                      <a:pt x="101" y="13"/>
                      <a:pt x="98" y="18"/>
                    </a:cubicBezTo>
                    <a:cubicBezTo>
                      <a:pt x="46" y="100"/>
                      <a:pt x="46" y="100"/>
                      <a:pt x="46" y="100"/>
                    </a:cubicBezTo>
                    <a:cubicBezTo>
                      <a:pt x="44" y="103"/>
                      <a:pt x="41" y="105"/>
                      <a:pt x="38" y="105"/>
                    </a:cubicBezTo>
                    <a:cubicBezTo>
                      <a:pt x="38" y="105"/>
                      <a:pt x="38" y="105"/>
                      <a:pt x="38" y="10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819799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5"/>
          <p:cNvSpPr>
            <a:spLocks noGrp="1"/>
          </p:cNvSpPr>
          <p:nvPr>
            <p:ph type="title"/>
          </p:nvPr>
        </p:nvSpPr>
        <p:spPr>
          <a:xfrm>
            <a:off x="2895600" y="76200"/>
            <a:ext cx="5907088" cy="533400"/>
          </a:xfrm>
        </p:spPr>
        <p:txBody>
          <a:bodyPr/>
          <a:lstStyle/>
          <a:p>
            <a:r>
              <a:rPr lang="en-US" altLang="en-US" sz="1800" dirty="0" smtClean="0"/>
              <a:t>Rules for </a:t>
            </a:r>
            <a:r>
              <a:rPr lang="en-US" altLang="en-US" sz="1800" dirty="0" smtClean="0"/>
              <a:t>Retirement</a:t>
            </a:r>
            <a:endParaRPr lang="en-US" altLang="en-US" sz="1800" dirty="0" smtClean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6767115"/>
              </p:ext>
            </p:extLst>
          </p:nvPr>
        </p:nvGraphicFramePr>
        <p:xfrm>
          <a:off x="254431" y="1295399"/>
          <a:ext cx="8508569" cy="48768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34998"/>
                <a:gridCol w="2590351"/>
                <a:gridCol w="2983220"/>
              </a:tblGrid>
              <a:tr h="784051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T="45721" marB="4572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Employees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21325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T="45721" marB="4572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bg1"/>
                          </a:solidFill>
                        </a:rPr>
                        <a:t>CSRS</a:t>
                      </a:r>
                      <a:endParaRPr lang="en-US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bg1"/>
                          </a:solidFill>
                        </a:rPr>
                        <a:t>FERS</a:t>
                      </a:r>
                      <a:endParaRPr lang="en-US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T="45721" marB="45721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00B0F0"/>
                    </a:solidFill>
                  </a:tcPr>
                </a:tc>
              </a:tr>
              <a:tr h="931408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bg1"/>
                          </a:solidFill>
                        </a:rPr>
                        <a:t>Age </a:t>
                      </a:r>
                    </a:p>
                    <a:p>
                      <a:pPr algn="ctr"/>
                      <a:r>
                        <a:rPr lang="en-US" sz="2800" b="1" dirty="0" smtClean="0">
                          <a:solidFill>
                            <a:schemeClr val="bg1"/>
                          </a:solidFill>
                        </a:rPr>
                        <a:t>&amp; </a:t>
                      </a:r>
                    </a:p>
                    <a:p>
                      <a:pPr algn="ctr"/>
                      <a:r>
                        <a:rPr lang="en-US" sz="2800" b="1" dirty="0" smtClean="0">
                          <a:solidFill>
                            <a:schemeClr val="bg1"/>
                          </a:solidFill>
                        </a:rPr>
                        <a:t>Service</a:t>
                      </a:r>
                      <a:endParaRPr lang="en-US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T="45721" marB="45721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2400" baseline="0" dirty="0" smtClean="0"/>
                        <a:t>55 </a:t>
                      </a:r>
                      <a:r>
                        <a:rPr lang="en-US" altLang="en-US" sz="2400" baseline="0" dirty="0" smtClean="0"/>
                        <a:t>&amp; </a:t>
                      </a:r>
                      <a:r>
                        <a:rPr lang="en-US" altLang="en-US" sz="2400" baseline="0" dirty="0" smtClean="0"/>
                        <a:t>30 years</a:t>
                      </a:r>
                    </a:p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2400" baseline="0" dirty="0" smtClean="0"/>
                        <a:t>60 &amp; 20 years</a:t>
                      </a:r>
                    </a:p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2400" baseline="0" dirty="0" smtClean="0"/>
                        <a:t>62 &amp; 5 years</a:t>
                      </a:r>
                      <a:endParaRPr lang="en-US" altLang="en-US" sz="2400" dirty="0" smtClean="0"/>
                    </a:p>
                  </a:txBody>
                  <a:tcPr marT="45721" marB="45721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2400" baseline="0" dirty="0" smtClean="0"/>
                        <a:t>Before 1948  </a:t>
                      </a:r>
                    </a:p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2400" baseline="0" dirty="0" smtClean="0"/>
                        <a:t>55 years</a:t>
                      </a:r>
                      <a:endParaRPr lang="en-US" altLang="en-US" sz="2400" dirty="0" smtClean="0"/>
                    </a:p>
                  </a:txBody>
                  <a:tcPr marT="45721" marB="45721"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175644">
                <a:tc vMerge="1">
                  <a:txBody>
                    <a:bodyPr/>
                    <a:lstStyle/>
                    <a:p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altLang="en-US" sz="3000" dirty="0" smtClean="0"/>
                    </a:p>
                  </a:txBody>
                  <a:tcPr marT="45721" marB="45721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2400" baseline="0" dirty="0" smtClean="0"/>
                        <a:t>MRA &amp; 30 </a:t>
                      </a:r>
                      <a:r>
                        <a:rPr lang="en-US" altLang="en-US" sz="2400" baseline="0" dirty="0" smtClean="0"/>
                        <a:t>years</a:t>
                      </a:r>
                      <a:endParaRPr lang="en-US" altLang="en-US" sz="2400" dirty="0" smtClean="0"/>
                    </a:p>
                  </a:txBody>
                  <a:tcPr marT="45721" marB="45721"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264373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T="45721" marB="45721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2000" b="0" i="1" dirty="0" smtClean="0"/>
                        <a:t>If you </a:t>
                      </a:r>
                      <a:r>
                        <a:rPr lang="en-US" altLang="en-US" sz="2000" b="0" i="1" dirty="0" smtClean="0"/>
                        <a:t>retire at the MRA with at least 10 years of service</a:t>
                      </a:r>
                      <a:r>
                        <a:rPr lang="en-US" altLang="en-US" sz="2000" b="0" i="1" dirty="0" smtClean="0"/>
                        <a:t>, </a:t>
                      </a:r>
                      <a:r>
                        <a:rPr lang="en-US" altLang="en-US" sz="2000" b="0" i="1" dirty="0" smtClean="0"/>
                        <a:t>your benefits</a:t>
                      </a:r>
                      <a:r>
                        <a:rPr lang="en-US" altLang="en-US" sz="2000" b="0" i="1" baseline="0" dirty="0" smtClean="0"/>
                        <a:t> will be reduced by 5% each year you are under 62</a:t>
                      </a:r>
                      <a:r>
                        <a:rPr lang="en-US" altLang="en-US" sz="2000" b="0" i="1" dirty="0" smtClean="0"/>
                        <a:t>.</a:t>
                      </a:r>
                      <a:endParaRPr lang="en-US" altLang="en-US" sz="2000" b="0" i="1" dirty="0" smtClean="0"/>
                    </a:p>
                  </a:txBody>
                  <a:tcPr marT="45721" marB="45721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altLang="en-US" sz="2400" dirty="0" smtClean="0"/>
                    </a:p>
                  </a:txBody>
                  <a:tcPr marT="45721" marB="45721"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53200" y="6477000"/>
            <a:ext cx="2438400" cy="228600"/>
          </a:xfrm>
          <a:noFill/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4D9A9D5-C006-43E4-BE4C-6B946157C29D}" type="slidenum">
              <a:rPr lang="en-US" altLang="en-US" sz="1000" smtClean="0">
                <a:solidFill>
                  <a:srgbClr val="989A99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000" dirty="0" smtClean="0">
              <a:solidFill>
                <a:srgbClr val="989A99"/>
              </a:solidFill>
            </a:endParaRPr>
          </a:p>
        </p:txBody>
      </p:sp>
      <p:pic>
        <p:nvPicPr>
          <p:cNvPr id="1028" name="Picture 4" descr="C:\Users\QMTBP0\AppData\Local\Microsoft\Windows\Temporary Internet Files\Content.IE5\1C9M5YKN\Protection-Safety-Warning-Exclamation-15062-large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468" y="5257800"/>
            <a:ext cx="6477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76446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5"/>
          <p:cNvSpPr>
            <a:spLocks noGrp="1"/>
          </p:cNvSpPr>
          <p:nvPr>
            <p:ph type="title"/>
          </p:nvPr>
        </p:nvSpPr>
        <p:spPr>
          <a:xfrm>
            <a:off x="2895600" y="76200"/>
            <a:ext cx="5907088" cy="533400"/>
          </a:xfrm>
        </p:spPr>
        <p:txBody>
          <a:bodyPr/>
          <a:lstStyle/>
          <a:p>
            <a:r>
              <a:rPr lang="en-US" altLang="en-US" sz="1800" dirty="0" smtClean="0"/>
              <a:t>Rules for Retirement – Other Career Employees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4295081"/>
              </p:ext>
            </p:extLst>
          </p:nvPr>
        </p:nvGraphicFramePr>
        <p:xfrm>
          <a:off x="304800" y="1143000"/>
          <a:ext cx="8497888" cy="32766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76400"/>
                <a:gridCol w="3410744"/>
                <a:gridCol w="3410744"/>
              </a:tblGrid>
              <a:tr h="708582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T="45721" marB="4572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bg1"/>
                          </a:solidFill>
                        </a:rPr>
                        <a:t>CSRS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marT="45721" marB="4572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bg1"/>
                          </a:solidFill>
                        </a:rPr>
                        <a:t>FERS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marT="45721" marB="45721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796883">
                <a:tc rowSpan="3"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bg1"/>
                          </a:solidFill>
                        </a:rPr>
                        <a:t>Age </a:t>
                      </a:r>
                    </a:p>
                    <a:p>
                      <a:pPr algn="ctr"/>
                      <a:r>
                        <a:rPr lang="en-US" sz="3200" b="1" dirty="0" smtClean="0">
                          <a:solidFill>
                            <a:schemeClr val="bg1"/>
                          </a:solidFill>
                        </a:rPr>
                        <a:t>&amp; </a:t>
                      </a:r>
                    </a:p>
                    <a:p>
                      <a:pPr algn="ctr"/>
                      <a:r>
                        <a:rPr lang="en-US" sz="3200" b="1" dirty="0" smtClean="0">
                          <a:solidFill>
                            <a:schemeClr val="bg1"/>
                          </a:solidFill>
                        </a:rPr>
                        <a:t>Service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marT="45721" marB="45721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lvl="1" indent="0" algn="ctr">
                        <a:spcBef>
                          <a:spcPts val="400"/>
                        </a:spcBef>
                        <a:spcAft>
                          <a:spcPts val="4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altLang="en-US" sz="3000" dirty="0" smtClean="0"/>
                        <a:t>62 &amp; 5 years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1" indent="0">
                        <a:spcBef>
                          <a:spcPts val="400"/>
                        </a:spcBef>
                        <a:spcAft>
                          <a:spcPts val="400"/>
                        </a:spcAft>
                        <a:buFont typeface="Arial" panose="020B0604020202020204" pitchFamily="34" charset="0"/>
                        <a:buNone/>
                      </a:pPr>
                      <a:endParaRPr lang="en-US" altLang="en-US" sz="2000" dirty="0" smtClean="0"/>
                    </a:p>
                  </a:txBody>
                  <a:tcPr marT="45713" marB="45713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5568">
                <a:tc vMerge="1">
                  <a:txBody>
                    <a:bodyPr/>
                    <a:lstStyle/>
                    <a:p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3000" dirty="0" smtClean="0"/>
                        <a:t>60 &amp; 20 years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349250" marR="0" lvl="1" indent="-3492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altLang="en-US" sz="2000" dirty="0" smtClean="0"/>
                    </a:p>
                  </a:txBody>
                  <a:tcPr marT="45713" marB="45713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5568">
                <a:tc vMerge="1">
                  <a:txBody>
                    <a:bodyPr/>
                    <a:lstStyle/>
                    <a:p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3000" baseline="0" dirty="0" smtClean="0"/>
                        <a:t>55 &amp;</a:t>
                      </a:r>
                      <a:r>
                        <a:rPr lang="en-US" altLang="en-US" sz="3000" dirty="0" smtClean="0"/>
                        <a:t> 30 years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3000" baseline="0" dirty="0" smtClean="0"/>
                        <a:t>MRA &amp;</a:t>
                      </a:r>
                      <a:r>
                        <a:rPr lang="en-US" altLang="en-US" sz="3000" dirty="0" smtClean="0"/>
                        <a:t> 30 years</a:t>
                      </a:r>
                    </a:p>
                  </a:txBody>
                  <a:tcPr marT="45721" marB="45721"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5084" name="TextBox 4"/>
          <p:cNvSpPr txBox="1">
            <a:spLocks noChangeArrowheads="1"/>
          </p:cNvSpPr>
          <p:nvPr/>
        </p:nvSpPr>
        <p:spPr bwMode="auto">
          <a:xfrm>
            <a:off x="2133600" y="5176630"/>
            <a:ext cx="6230938" cy="830997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 smtClean="0"/>
              <a:t>Minimum Retirement Age (MRA) </a:t>
            </a:r>
            <a:r>
              <a:rPr lang="en-US" altLang="en-US" sz="2400" dirty="0"/>
              <a:t>is determined by your year of birth.</a:t>
            </a:r>
          </a:p>
        </p:txBody>
      </p:sp>
      <p:sp>
        <p:nvSpPr>
          <p:cNvPr id="45085" name="Freeform 16"/>
          <p:cNvSpPr>
            <a:spLocks noChangeAspect="1" noEditPoints="1"/>
          </p:cNvSpPr>
          <p:nvPr/>
        </p:nvSpPr>
        <p:spPr bwMode="auto">
          <a:xfrm>
            <a:off x="762000" y="4858544"/>
            <a:ext cx="1177925" cy="1179512"/>
          </a:xfrm>
          <a:custGeom>
            <a:avLst/>
            <a:gdLst>
              <a:gd name="T0" fmla="*/ 2147483646 w 199"/>
              <a:gd name="T1" fmla="*/ 2147483646 h 199"/>
              <a:gd name="T2" fmla="*/ 2147483646 w 199"/>
              <a:gd name="T3" fmla="*/ 2147483646 h 199"/>
              <a:gd name="T4" fmla="*/ 2147483646 w 199"/>
              <a:gd name="T5" fmla="*/ 2147483646 h 199"/>
              <a:gd name="T6" fmla="*/ 2147483646 w 199"/>
              <a:gd name="T7" fmla="*/ 2147483646 h 199"/>
              <a:gd name="T8" fmla="*/ 2147483646 w 199"/>
              <a:gd name="T9" fmla="*/ 2147483646 h 199"/>
              <a:gd name="T10" fmla="*/ 2147483646 w 199"/>
              <a:gd name="T11" fmla="*/ 2147483646 h 199"/>
              <a:gd name="T12" fmla="*/ 2147483646 w 199"/>
              <a:gd name="T13" fmla="*/ 2147483646 h 199"/>
              <a:gd name="T14" fmla="*/ 2147483646 w 199"/>
              <a:gd name="T15" fmla="*/ 2147483646 h 199"/>
              <a:gd name="T16" fmla="*/ 2147483646 w 199"/>
              <a:gd name="T17" fmla="*/ 2147483646 h 199"/>
              <a:gd name="T18" fmla="*/ 2147483646 w 199"/>
              <a:gd name="T19" fmla="*/ 2147483646 h 199"/>
              <a:gd name="T20" fmla="*/ 2147483646 w 199"/>
              <a:gd name="T21" fmla="*/ 2147483646 h 199"/>
              <a:gd name="T22" fmla="*/ 2147483646 w 199"/>
              <a:gd name="T23" fmla="*/ 2147483646 h 199"/>
              <a:gd name="T24" fmla="*/ 2147483646 w 199"/>
              <a:gd name="T25" fmla="*/ 2147483646 h 199"/>
              <a:gd name="T26" fmla="*/ 2147483646 w 199"/>
              <a:gd name="T27" fmla="*/ 2147483646 h 199"/>
              <a:gd name="T28" fmla="*/ 2147483646 w 199"/>
              <a:gd name="T29" fmla="*/ 2147483646 h 199"/>
              <a:gd name="T30" fmla="*/ 2147483646 w 199"/>
              <a:gd name="T31" fmla="*/ 2147483646 h 199"/>
              <a:gd name="T32" fmla="*/ 2147483646 w 199"/>
              <a:gd name="T33" fmla="*/ 2147483646 h 199"/>
              <a:gd name="T34" fmla="*/ 2147483646 w 199"/>
              <a:gd name="T35" fmla="*/ 2147483646 h 199"/>
              <a:gd name="T36" fmla="*/ 2147483646 w 199"/>
              <a:gd name="T37" fmla="*/ 2147483646 h 199"/>
              <a:gd name="T38" fmla="*/ 2147483646 w 199"/>
              <a:gd name="T39" fmla="*/ 2147483646 h 199"/>
              <a:gd name="T40" fmla="*/ 2147483646 w 199"/>
              <a:gd name="T41" fmla="*/ 2147483646 h 199"/>
              <a:gd name="T42" fmla="*/ 2147483646 w 199"/>
              <a:gd name="T43" fmla="*/ 2147483646 h 199"/>
              <a:gd name="T44" fmla="*/ 2147483646 w 199"/>
              <a:gd name="T45" fmla="*/ 2147483646 h 199"/>
              <a:gd name="T46" fmla="*/ 2147483646 w 199"/>
              <a:gd name="T47" fmla="*/ 2147483646 h 199"/>
              <a:gd name="T48" fmla="*/ 2147483646 w 199"/>
              <a:gd name="T49" fmla="*/ 2147483646 h 199"/>
              <a:gd name="T50" fmla="*/ 2147483646 w 199"/>
              <a:gd name="T51" fmla="*/ 2147483646 h 199"/>
              <a:gd name="T52" fmla="*/ 2147483646 w 199"/>
              <a:gd name="T53" fmla="*/ 2147483646 h 199"/>
              <a:gd name="T54" fmla="*/ 2147483646 w 199"/>
              <a:gd name="T55" fmla="*/ 2147483646 h 199"/>
              <a:gd name="T56" fmla="*/ 2147483646 w 199"/>
              <a:gd name="T57" fmla="*/ 2147483646 h 199"/>
              <a:gd name="T58" fmla="*/ 2147483646 w 199"/>
              <a:gd name="T59" fmla="*/ 2147483646 h 199"/>
              <a:gd name="T60" fmla="*/ 2147483646 w 199"/>
              <a:gd name="T61" fmla="*/ 2147483646 h 199"/>
              <a:gd name="T62" fmla="*/ 2147483646 w 199"/>
              <a:gd name="T63" fmla="*/ 2147483646 h 199"/>
              <a:gd name="T64" fmla="*/ 2147483646 w 199"/>
              <a:gd name="T65" fmla="*/ 2147483646 h 199"/>
              <a:gd name="T66" fmla="*/ 2147483646 w 199"/>
              <a:gd name="T67" fmla="*/ 2147483646 h 199"/>
              <a:gd name="T68" fmla="*/ 2147483646 w 199"/>
              <a:gd name="T69" fmla="*/ 2147483646 h 199"/>
              <a:gd name="T70" fmla="*/ 2147483646 w 199"/>
              <a:gd name="T71" fmla="*/ 2147483646 h 199"/>
              <a:gd name="T72" fmla="*/ 2147483646 w 199"/>
              <a:gd name="T73" fmla="*/ 2147483646 h 199"/>
              <a:gd name="T74" fmla="*/ 2147483646 w 199"/>
              <a:gd name="T75" fmla="*/ 2147483646 h 199"/>
              <a:gd name="T76" fmla="*/ 2147483646 w 199"/>
              <a:gd name="T77" fmla="*/ 2147483646 h 199"/>
              <a:gd name="T78" fmla="*/ 2147483646 w 199"/>
              <a:gd name="T79" fmla="*/ 2147483646 h 199"/>
              <a:gd name="T80" fmla="*/ 2147483646 w 199"/>
              <a:gd name="T81" fmla="*/ 2147483646 h 199"/>
              <a:gd name="T82" fmla="*/ 2147483646 w 199"/>
              <a:gd name="T83" fmla="*/ 2147483646 h 199"/>
              <a:gd name="T84" fmla="*/ 2147483646 w 199"/>
              <a:gd name="T85" fmla="*/ 2147483646 h 199"/>
              <a:gd name="T86" fmla="*/ 2147483646 w 199"/>
              <a:gd name="T87" fmla="*/ 2147483646 h 199"/>
              <a:gd name="T88" fmla="*/ 2147483646 w 199"/>
              <a:gd name="T89" fmla="*/ 2147483646 h 199"/>
              <a:gd name="T90" fmla="*/ 2147483646 w 199"/>
              <a:gd name="T91" fmla="*/ 2147483646 h 199"/>
              <a:gd name="T92" fmla="*/ 2147483646 w 199"/>
              <a:gd name="T93" fmla="*/ 2147483646 h 199"/>
              <a:gd name="T94" fmla="*/ 2147483646 w 199"/>
              <a:gd name="T95" fmla="*/ 2147483646 h 199"/>
              <a:gd name="T96" fmla="*/ 2147483646 w 199"/>
              <a:gd name="T97" fmla="*/ 2147483646 h 199"/>
              <a:gd name="T98" fmla="*/ 2147483646 w 199"/>
              <a:gd name="T99" fmla="*/ 2147483646 h 199"/>
              <a:gd name="T100" fmla="*/ 2147483646 w 199"/>
              <a:gd name="T101" fmla="*/ 2147483646 h 199"/>
              <a:gd name="T102" fmla="*/ 2147483646 w 199"/>
              <a:gd name="T103" fmla="*/ 2147483646 h 199"/>
              <a:gd name="T104" fmla="*/ 2147483646 w 199"/>
              <a:gd name="T105" fmla="*/ 2147483646 h 199"/>
              <a:gd name="T106" fmla="*/ 2147483646 w 199"/>
              <a:gd name="T107" fmla="*/ 2147483646 h 199"/>
              <a:gd name="T108" fmla="*/ 2147483646 w 199"/>
              <a:gd name="T109" fmla="*/ 2147483646 h 199"/>
              <a:gd name="T110" fmla="*/ 2147483646 w 199"/>
              <a:gd name="T111" fmla="*/ 2147483646 h 199"/>
              <a:gd name="T112" fmla="*/ 2147483646 w 199"/>
              <a:gd name="T113" fmla="*/ 2147483646 h 199"/>
              <a:gd name="T114" fmla="*/ 2147483646 w 199"/>
              <a:gd name="T115" fmla="*/ 2147483646 h 19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199" h="199">
                <a:moveTo>
                  <a:pt x="49" y="113"/>
                </a:moveTo>
                <a:cubicBezTo>
                  <a:pt x="52" y="105"/>
                  <a:pt x="59" y="100"/>
                  <a:pt x="65" y="93"/>
                </a:cubicBezTo>
                <a:cubicBezTo>
                  <a:pt x="68" y="90"/>
                  <a:pt x="71" y="86"/>
                  <a:pt x="73" y="84"/>
                </a:cubicBezTo>
                <a:cubicBezTo>
                  <a:pt x="75" y="81"/>
                  <a:pt x="80" y="79"/>
                  <a:pt x="81" y="74"/>
                </a:cubicBezTo>
                <a:cubicBezTo>
                  <a:pt x="79" y="72"/>
                  <a:pt x="74" y="75"/>
                  <a:pt x="71" y="73"/>
                </a:cubicBezTo>
                <a:cubicBezTo>
                  <a:pt x="64" y="76"/>
                  <a:pt x="56" y="80"/>
                  <a:pt x="47" y="79"/>
                </a:cubicBezTo>
                <a:cubicBezTo>
                  <a:pt x="44" y="82"/>
                  <a:pt x="40" y="84"/>
                  <a:pt x="41" y="87"/>
                </a:cubicBezTo>
                <a:cubicBezTo>
                  <a:pt x="43" y="89"/>
                  <a:pt x="49" y="87"/>
                  <a:pt x="52" y="87"/>
                </a:cubicBezTo>
                <a:cubicBezTo>
                  <a:pt x="50" y="92"/>
                  <a:pt x="43" y="99"/>
                  <a:pt x="38" y="104"/>
                </a:cubicBezTo>
                <a:cubicBezTo>
                  <a:pt x="35" y="106"/>
                  <a:pt x="31" y="109"/>
                  <a:pt x="34" y="113"/>
                </a:cubicBezTo>
                <a:cubicBezTo>
                  <a:pt x="39" y="114"/>
                  <a:pt x="44" y="112"/>
                  <a:pt x="49" y="113"/>
                </a:cubicBezTo>
                <a:close/>
                <a:moveTo>
                  <a:pt x="8" y="133"/>
                </a:moveTo>
                <a:cubicBezTo>
                  <a:pt x="8" y="133"/>
                  <a:pt x="9" y="133"/>
                  <a:pt x="9" y="134"/>
                </a:cubicBezTo>
                <a:cubicBezTo>
                  <a:pt x="12" y="133"/>
                  <a:pt x="13" y="131"/>
                  <a:pt x="15" y="129"/>
                </a:cubicBezTo>
                <a:cubicBezTo>
                  <a:pt x="12" y="129"/>
                  <a:pt x="10" y="131"/>
                  <a:pt x="8" y="133"/>
                </a:cubicBezTo>
                <a:close/>
                <a:moveTo>
                  <a:pt x="17" y="139"/>
                </a:moveTo>
                <a:cubicBezTo>
                  <a:pt x="20" y="138"/>
                  <a:pt x="29" y="142"/>
                  <a:pt x="35" y="144"/>
                </a:cubicBezTo>
                <a:cubicBezTo>
                  <a:pt x="39" y="145"/>
                  <a:pt x="43" y="144"/>
                  <a:pt x="47" y="145"/>
                </a:cubicBezTo>
                <a:cubicBezTo>
                  <a:pt x="53" y="145"/>
                  <a:pt x="58" y="146"/>
                  <a:pt x="64" y="147"/>
                </a:cubicBezTo>
                <a:cubicBezTo>
                  <a:pt x="75" y="148"/>
                  <a:pt x="85" y="147"/>
                  <a:pt x="94" y="146"/>
                </a:cubicBezTo>
                <a:cubicBezTo>
                  <a:pt x="98" y="146"/>
                  <a:pt x="104" y="147"/>
                  <a:pt x="106" y="145"/>
                </a:cubicBezTo>
                <a:cubicBezTo>
                  <a:pt x="94" y="144"/>
                  <a:pt x="80" y="145"/>
                  <a:pt x="67" y="145"/>
                </a:cubicBezTo>
                <a:cubicBezTo>
                  <a:pt x="61" y="145"/>
                  <a:pt x="57" y="144"/>
                  <a:pt x="53" y="142"/>
                </a:cubicBezTo>
                <a:cubicBezTo>
                  <a:pt x="39" y="142"/>
                  <a:pt x="39" y="142"/>
                  <a:pt x="39" y="142"/>
                </a:cubicBezTo>
                <a:cubicBezTo>
                  <a:pt x="33" y="141"/>
                  <a:pt x="26" y="138"/>
                  <a:pt x="20" y="138"/>
                </a:cubicBezTo>
                <a:cubicBezTo>
                  <a:pt x="19" y="138"/>
                  <a:pt x="19" y="137"/>
                  <a:pt x="18" y="136"/>
                </a:cubicBezTo>
                <a:cubicBezTo>
                  <a:pt x="16" y="138"/>
                  <a:pt x="14" y="136"/>
                  <a:pt x="11" y="136"/>
                </a:cubicBezTo>
                <a:cubicBezTo>
                  <a:pt x="10" y="138"/>
                  <a:pt x="14" y="138"/>
                  <a:pt x="14" y="139"/>
                </a:cubicBezTo>
                <a:cubicBezTo>
                  <a:pt x="12" y="141"/>
                  <a:pt x="11" y="142"/>
                  <a:pt x="11" y="146"/>
                </a:cubicBezTo>
                <a:cubicBezTo>
                  <a:pt x="14" y="148"/>
                  <a:pt x="16" y="149"/>
                  <a:pt x="18" y="149"/>
                </a:cubicBezTo>
                <a:cubicBezTo>
                  <a:pt x="18" y="149"/>
                  <a:pt x="12" y="157"/>
                  <a:pt x="16" y="157"/>
                </a:cubicBezTo>
                <a:cubicBezTo>
                  <a:pt x="18" y="157"/>
                  <a:pt x="19" y="150"/>
                  <a:pt x="21" y="150"/>
                </a:cubicBezTo>
                <a:cubicBezTo>
                  <a:pt x="26" y="149"/>
                  <a:pt x="34" y="154"/>
                  <a:pt x="41" y="155"/>
                </a:cubicBezTo>
                <a:cubicBezTo>
                  <a:pt x="56" y="156"/>
                  <a:pt x="70" y="156"/>
                  <a:pt x="84" y="155"/>
                </a:cubicBezTo>
                <a:cubicBezTo>
                  <a:pt x="90" y="155"/>
                  <a:pt x="97" y="152"/>
                  <a:pt x="102" y="152"/>
                </a:cubicBezTo>
                <a:cubicBezTo>
                  <a:pt x="104" y="152"/>
                  <a:pt x="107" y="154"/>
                  <a:pt x="107" y="150"/>
                </a:cubicBezTo>
                <a:cubicBezTo>
                  <a:pt x="102" y="149"/>
                  <a:pt x="95" y="152"/>
                  <a:pt x="87" y="152"/>
                </a:cubicBezTo>
                <a:cubicBezTo>
                  <a:pt x="83" y="154"/>
                  <a:pt x="78" y="152"/>
                  <a:pt x="73" y="154"/>
                </a:cubicBezTo>
                <a:cubicBezTo>
                  <a:pt x="50" y="154"/>
                  <a:pt x="29" y="152"/>
                  <a:pt x="14" y="145"/>
                </a:cubicBezTo>
                <a:cubicBezTo>
                  <a:pt x="14" y="142"/>
                  <a:pt x="15" y="140"/>
                  <a:pt x="17" y="139"/>
                </a:cubicBezTo>
                <a:close/>
                <a:moveTo>
                  <a:pt x="193" y="84"/>
                </a:moveTo>
                <a:cubicBezTo>
                  <a:pt x="194" y="82"/>
                  <a:pt x="199" y="77"/>
                  <a:pt x="199" y="76"/>
                </a:cubicBezTo>
                <a:cubicBezTo>
                  <a:pt x="199" y="74"/>
                  <a:pt x="197" y="72"/>
                  <a:pt x="196" y="69"/>
                </a:cubicBezTo>
                <a:cubicBezTo>
                  <a:pt x="194" y="67"/>
                  <a:pt x="196" y="67"/>
                  <a:pt x="194" y="65"/>
                </a:cubicBezTo>
                <a:cubicBezTo>
                  <a:pt x="188" y="64"/>
                  <a:pt x="180" y="64"/>
                  <a:pt x="172" y="63"/>
                </a:cubicBezTo>
                <a:cubicBezTo>
                  <a:pt x="171" y="49"/>
                  <a:pt x="174" y="36"/>
                  <a:pt x="166" y="27"/>
                </a:cubicBezTo>
                <a:cubicBezTo>
                  <a:pt x="161" y="26"/>
                  <a:pt x="154" y="26"/>
                  <a:pt x="147" y="23"/>
                </a:cubicBezTo>
                <a:cubicBezTo>
                  <a:pt x="146" y="20"/>
                  <a:pt x="146" y="16"/>
                  <a:pt x="144" y="13"/>
                </a:cubicBezTo>
                <a:cubicBezTo>
                  <a:pt x="141" y="11"/>
                  <a:pt x="135" y="8"/>
                  <a:pt x="131" y="8"/>
                </a:cubicBezTo>
                <a:cubicBezTo>
                  <a:pt x="131" y="8"/>
                  <a:pt x="129" y="9"/>
                  <a:pt x="128" y="10"/>
                </a:cubicBezTo>
                <a:cubicBezTo>
                  <a:pt x="124" y="12"/>
                  <a:pt x="121" y="16"/>
                  <a:pt x="118" y="21"/>
                </a:cubicBezTo>
                <a:cubicBezTo>
                  <a:pt x="114" y="20"/>
                  <a:pt x="110" y="21"/>
                  <a:pt x="106" y="21"/>
                </a:cubicBezTo>
                <a:cubicBezTo>
                  <a:pt x="105" y="10"/>
                  <a:pt x="103" y="0"/>
                  <a:pt x="91" y="2"/>
                </a:cubicBezTo>
                <a:cubicBezTo>
                  <a:pt x="82" y="4"/>
                  <a:pt x="75" y="13"/>
                  <a:pt x="74" y="21"/>
                </a:cubicBezTo>
                <a:cubicBezTo>
                  <a:pt x="63" y="20"/>
                  <a:pt x="63" y="30"/>
                  <a:pt x="59" y="37"/>
                </a:cubicBezTo>
                <a:cubicBezTo>
                  <a:pt x="49" y="56"/>
                  <a:pt x="38" y="74"/>
                  <a:pt x="21" y="87"/>
                </a:cubicBezTo>
                <a:cubicBezTo>
                  <a:pt x="19" y="89"/>
                  <a:pt x="15" y="93"/>
                  <a:pt x="12" y="95"/>
                </a:cubicBezTo>
                <a:cubicBezTo>
                  <a:pt x="7" y="100"/>
                  <a:pt x="3" y="102"/>
                  <a:pt x="3" y="108"/>
                </a:cubicBezTo>
                <a:cubicBezTo>
                  <a:pt x="4" y="110"/>
                  <a:pt x="10" y="113"/>
                  <a:pt x="10" y="114"/>
                </a:cubicBezTo>
                <a:cubicBezTo>
                  <a:pt x="10" y="116"/>
                  <a:pt x="3" y="119"/>
                  <a:pt x="4" y="121"/>
                </a:cubicBezTo>
                <a:cubicBezTo>
                  <a:pt x="7" y="126"/>
                  <a:pt x="13" y="127"/>
                  <a:pt x="21" y="130"/>
                </a:cubicBezTo>
                <a:cubicBezTo>
                  <a:pt x="25" y="132"/>
                  <a:pt x="29" y="133"/>
                  <a:pt x="33" y="135"/>
                </a:cubicBezTo>
                <a:cubicBezTo>
                  <a:pt x="38" y="136"/>
                  <a:pt x="42" y="136"/>
                  <a:pt x="47" y="138"/>
                </a:cubicBezTo>
                <a:cubicBezTo>
                  <a:pt x="52" y="139"/>
                  <a:pt x="57" y="140"/>
                  <a:pt x="61" y="141"/>
                </a:cubicBezTo>
                <a:cubicBezTo>
                  <a:pt x="76" y="142"/>
                  <a:pt x="90" y="143"/>
                  <a:pt x="104" y="141"/>
                </a:cubicBezTo>
                <a:cubicBezTo>
                  <a:pt x="106" y="140"/>
                  <a:pt x="105" y="142"/>
                  <a:pt x="107" y="142"/>
                </a:cubicBezTo>
                <a:cubicBezTo>
                  <a:pt x="125" y="127"/>
                  <a:pt x="134" y="105"/>
                  <a:pt x="147" y="87"/>
                </a:cubicBezTo>
                <a:cubicBezTo>
                  <a:pt x="150" y="84"/>
                  <a:pt x="153" y="80"/>
                  <a:pt x="154" y="77"/>
                </a:cubicBezTo>
                <a:cubicBezTo>
                  <a:pt x="159" y="69"/>
                  <a:pt x="162" y="61"/>
                  <a:pt x="166" y="54"/>
                </a:cubicBezTo>
                <a:cubicBezTo>
                  <a:pt x="166" y="55"/>
                  <a:pt x="165" y="58"/>
                  <a:pt x="166" y="59"/>
                </a:cubicBezTo>
                <a:cubicBezTo>
                  <a:pt x="162" y="60"/>
                  <a:pt x="161" y="68"/>
                  <a:pt x="159" y="73"/>
                </a:cubicBezTo>
                <a:cubicBezTo>
                  <a:pt x="149" y="94"/>
                  <a:pt x="137" y="112"/>
                  <a:pt x="124" y="129"/>
                </a:cubicBezTo>
                <a:cubicBezTo>
                  <a:pt x="121" y="134"/>
                  <a:pt x="116" y="139"/>
                  <a:pt x="112" y="143"/>
                </a:cubicBezTo>
                <a:cubicBezTo>
                  <a:pt x="110" y="144"/>
                  <a:pt x="108" y="145"/>
                  <a:pt x="106" y="148"/>
                </a:cubicBezTo>
                <a:cubicBezTo>
                  <a:pt x="109" y="149"/>
                  <a:pt x="112" y="145"/>
                  <a:pt x="114" y="144"/>
                </a:cubicBezTo>
                <a:cubicBezTo>
                  <a:pt x="121" y="138"/>
                  <a:pt x="125" y="131"/>
                  <a:pt x="131" y="123"/>
                </a:cubicBezTo>
                <a:cubicBezTo>
                  <a:pt x="138" y="112"/>
                  <a:pt x="146" y="102"/>
                  <a:pt x="152" y="89"/>
                </a:cubicBezTo>
                <a:cubicBezTo>
                  <a:pt x="156" y="83"/>
                  <a:pt x="161" y="76"/>
                  <a:pt x="163" y="67"/>
                </a:cubicBezTo>
                <a:cubicBezTo>
                  <a:pt x="164" y="66"/>
                  <a:pt x="164" y="63"/>
                  <a:pt x="166" y="61"/>
                </a:cubicBezTo>
                <a:cubicBezTo>
                  <a:pt x="166" y="66"/>
                  <a:pt x="165" y="67"/>
                  <a:pt x="164" y="70"/>
                </a:cubicBezTo>
                <a:cubicBezTo>
                  <a:pt x="160" y="80"/>
                  <a:pt x="155" y="88"/>
                  <a:pt x="151" y="96"/>
                </a:cubicBezTo>
                <a:cubicBezTo>
                  <a:pt x="143" y="111"/>
                  <a:pt x="134" y="125"/>
                  <a:pt x="125" y="138"/>
                </a:cubicBezTo>
                <a:cubicBezTo>
                  <a:pt x="121" y="143"/>
                  <a:pt x="117" y="150"/>
                  <a:pt x="113" y="153"/>
                </a:cubicBezTo>
                <a:cubicBezTo>
                  <a:pt x="110" y="155"/>
                  <a:pt x="107" y="157"/>
                  <a:pt x="105" y="158"/>
                </a:cubicBezTo>
                <a:cubicBezTo>
                  <a:pt x="107" y="160"/>
                  <a:pt x="110" y="158"/>
                  <a:pt x="113" y="157"/>
                </a:cubicBezTo>
                <a:cubicBezTo>
                  <a:pt x="118" y="152"/>
                  <a:pt x="121" y="147"/>
                  <a:pt x="124" y="141"/>
                </a:cubicBezTo>
                <a:cubicBezTo>
                  <a:pt x="131" y="132"/>
                  <a:pt x="137" y="122"/>
                  <a:pt x="144" y="112"/>
                </a:cubicBezTo>
                <a:cubicBezTo>
                  <a:pt x="151" y="103"/>
                  <a:pt x="156" y="92"/>
                  <a:pt x="161" y="82"/>
                </a:cubicBezTo>
                <a:cubicBezTo>
                  <a:pt x="163" y="78"/>
                  <a:pt x="164" y="74"/>
                  <a:pt x="166" y="72"/>
                </a:cubicBezTo>
                <a:cubicBezTo>
                  <a:pt x="164" y="78"/>
                  <a:pt x="162" y="84"/>
                  <a:pt x="160" y="91"/>
                </a:cubicBezTo>
                <a:cubicBezTo>
                  <a:pt x="159" y="93"/>
                  <a:pt x="157" y="94"/>
                  <a:pt x="156" y="96"/>
                </a:cubicBezTo>
                <a:cubicBezTo>
                  <a:pt x="156" y="100"/>
                  <a:pt x="156" y="100"/>
                  <a:pt x="156" y="100"/>
                </a:cubicBezTo>
                <a:cubicBezTo>
                  <a:pt x="152" y="112"/>
                  <a:pt x="144" y="122"/>
                  <a:pt x="136" y="133"/>
                </a:cubicBezTo>
                <a:cubicBezTo>
                  <a:pt x="129" y="144"/>
                  <a:pt x="122" y="154"/>
                  <a:pt x="112" y="162"/>
                </a:cubicBezTo>
                <a:cubicBezTo>
                  <a:pt x="110" y="162"/>
                  <a:pt x="110" y="161"/>
                  <a:pt x="108" y="161"/>
                </a:cubicBezTo>
                <a:cubicBezTo>
                  <a:pt x="107" y="162"/>
                  <a:pt x="108" y="162"/>
                  <a:pt x="106" y="162"/>
                </a:cubicBezTo>
                <a:cubicBezTo>
                  <a:pt x="102" y="166"/>
                  <a:pt x="96" y="168"/>
                  <a:pt x="89" y="168"/>
                </a:cubicBezTo>
                <a:cubicBezTo>
                  <a:pt x="68" y="169"/>
                  <a:pt x="39" y="169"/>
                  <a:pt x="23" y="164"/>
                </a:cubicBezTo>
                <a:cubicBezTo>
                  <a:pt x="21" y="164"/>
                  <a:pt x="21" y="167"/>
                  <a:pt x="19" y="164"/>
                </a:cubicBezTo>
                <a:cubicBezTo>
                  <a:pt x="19" y="159"/>
                  <a:pt x="25" y="160"/>
                  <a:pt x="32" y="161"/>
                </a:cubicBezTo>
                <a:cubicBezTo>
                  <a:pt x="50" y="162"/>
                  <a:pt x="72" y="166"/>
                  <a:pt x="93" y="162"/>
                </a:cubicBezTo>
                <a:cubicBezTo>
                  <a:pt x="96" y="161"/>
                  <a:pt x="100" y="161"/>
                  <a:pt x="102" y="159"/>
                </a:cubicBezTo>
                <a:cubicBezTo>
                  <a:pt x="99" y="157"/>
                  <a:pt x="96" y="159"/>
                  <a:pt x="93" y="160"/>
                </a:cubicBezTo>
                <a:cubicBezTo>
                  <a:pt x="89" y="161"/>
                  <a:pt x="86" y="161"/>
                  <a:pt x="81" y="161"/>
                </a:cubicBezTo>
                <a:cubicBezTo>
                  <a:pt x="60" y="162"/>
                  <a:pt x="37" y="160"/>
                  <a:pt x="20" y="157"/>
                </a:cubicBezTo>
                <a:cubicBezTo>
                  <a:pt x="19" y="158"/>
                  <a:pt x="20" y="158"/>
                  <a:pt x="20" y="160"/>
                </a:cubicBezTo>
                <a:cubicBezTo>
                  <a:pt x="18" y="161"/>
                  <a:pt x="15" y="162"/>
                  <a:pt x="15" y="164"/>
                </a:cubicBezTo>
                <a:cubicBezTo>
                  <a:pt x="15" y="166"/>
                  <a:pt x="18" y="167"/>
                  <a:pt x="18" y="168"/>
                </a:cubicBezTo>
                <a:cubicBezTo>
                  <a:pt x="47" y="174"/>
                  <a:pt x="80" y="172"/>
                  <a:pt x="113" y="173"/>
                </a:cubicBezTo>
                <a:cubicBezTo>
                  <a:pt x="127" y="161"/>
                  <a:pt x="138" y="145"/>
                  <a:pt x="149" y="127"/>
                </a:cubicBezTo>
                <a:cubicBezTo>
                  <a:pt x="153" y="120"/>
                  <a:pt x="159" y="111"/>
                  <a:pt x="163" y="102"/>
                </a:cubicBezTo>
                <a:cubicBezTo>
                  <a:pt x="168" y="93"/>
                  <a:pt x="172" y="83"/>
                  <a:pt x="174" y="73"/>
                </a:cubicBezTo>
                <a:cubicBezTo>
                  <a:pt x="174" y="72"/>
                  <a:pt x="171" y="72"/>
                  <a:pt x="171" y="70"/>
                </a:cubicBezTo>
                <a:cubicBezTo>
                  <a:pt x="171" y="69"/>
                  <a:pt x="171" y="67"/>
                  <a:pt x="172" y="66"/>
                </a:cubicBezTo>
                <a:cubicBezTo>
                  <a:pt x="176" y="65"/>
                  <a:pt x="185" y="66"/>
                  <a:pt x="188" y="67"/>
                </a:cubicBezTo>
                <a:cubicBezTo>
                  <a:pt x="184" y="70"/>
                  <a:pt x="184" y="77"/>
                  <a:pt x="179" y="79"/>
                </a:cubicBezTo>
                <a:cubicBezTo>
                  <a:pt x="180" y="80"/>
                  <a:pt x="180" y="80"/>
                  <a:pt x="179" y="82"/>
                </a:cubicBezTo>
                <a:cubicBezTo>
                  <a:pt x="178" y="83"/>
                  <a:pt x="178" y="84"/>
                  <a:pt x="176" y="85"/>
                </a:cubicBezTo>
                <a:cubicBezTo>
                  <a:pt x="176" y="87"/>
                  <a:pt x="174" y="87"/>
                  <a:pt x="173" y="88"/>
                </a:cubicBezTo>
                <a:cubicBezTo>
                  <a:pt x="173" y="89"/>
                  <a:pt x="172" y="92"/>
                  <a:pt x="171" y="93"/>
                </a:cubicBezTo>
                <a:cubicBezTo>
                  <a:pt x="162" y="107"/>
                  <a:pt x="154" y="122"/>
                  <a:pt x="146" y="135"/>
                </a:cubicBezTo>
                <a:cubicBezTo>
                  <a:pt x="143" y="141"/>
                  <a:pt x="138" y="147"/>
                  <a:pt x="136" y="153"/>
                </a:cubicBezTo>
                <a:cubicBezTo>
                  <a:pt x="135" y="153"/>
                  <a:pt x="135" y="154"/>
                  <a:pt x="134" y="153"/>
                </a:cubicBezTo>
                <a:cubicBezTo>
                  <a:pt x="135" y="158"/>
                  <a:pt x="131" y="159"/>
                  <a:pt x="132" y="162"/>
                </a:cubicBezTo>
                <a:cubicBezTo>
                  <a:pt x="131" y="162"/>
                  <a:pt x="129" y="163"/>
                  <a:pt x="128" y="163"/>
                </a:cubicBezTo>
                <a:cubicBezTo>
                  <a:pt x="128" y="166"/>
                  <a:pt x="128" y="167"/>
                  <a:pt x="127" y="168"/>
                </a:cubicBezTo>
                <a:cubicBezTo>
                  <a:pt x="123" y="172"/>
                  <a:pt x="121" y="180"/>
                  <a:pt x="116" y="185"/>
                </a:cubicBezTo>
                <a:cubicBezTo>
                  <a:pt x="115" y="183"/>
                  <a:pt x="114" y="182"/>
                  <a:pt x="113" y="183"/>
                </a:cubicBezTo>
                <a:cubicBezTo>
                  <a:pt x="113" y="186"/>
                  <a:pt x="115" y="186"/>
                  <a:pt x="115" y="187"/>
                </a:cubicBezTo>
                <a:cubicBezTo>
                  <a:pt x="112" y="188"/>
                  <a:pt x="117" y="191"/>
                  <a:pt x="116" y="194"/>
                </a:cubicBezTo>
                <a:cubicBezTo>
                  <a:pt x="97" y="192"/>
                  <a:pt x="79" y="189"/>
                  <a:pt x="60" y="185"/>
                </a:cubicBezTo>
                <a:cubicBezTo>
                  <a:pt x="42" y="181"/>
                  <a:pt x="23" y="180"/>
                  <a:pt x="5" y="176"/>
                </a:cubicBezTo>
                <a:cubicBezTo>
                  <a:pt x="4" y="174"/>
                  <a:pt x="4" y="173"/>
                  <a:pt x="4" y="171"/>
                </a:cubicBezTo>
                <a:cubicBezTo>
                  <a:pt x="23" y="172"/>
                  <a:pt x="40" y="176"/>
                  <a:pt x="58" y="179"/>
                </a:cubicBezTo>
                <a:cubicBezTo>
                  <a:pt x="76" y="182"/>
                  <a:pt x="95" y="183"/>
                  <a:pt x="113" y="186"/>
                </a:cubicBezTo>
                <a:cubicBezTo>
                  <a:pt x="113" y="186"/>
                  <a:pt x="113" y="186"/>
                  <a:pt x="113" y="185"/>
                </a:cubicBezTo>
                <a:cubicBezTo>
                  <a:pt x="113" y="185"/>
                  <a:pt x="113" y="185"/>
                  <a:pt x="112" y="185"/>
                </a:cubicBezTo>
                <a:cubicBezTo>
                  <a:pt x="91" y="180"/>
                  <a:pt x="69" y="180"/>
                  <a:pt x="49" y="176"/>
                </a:cubicBezTo>
                <a:cubicBezTo>
                  <a:pt x="34" y="172"/>
                  <a:pt x="21" y="171"/>
                  <a:pt x="6" y="169"/>
                </a:cubicBezTo>
                <a:cubicBezTo>
                  <a:pt x="9" y="164"/>
                  <a:pt x="11" y="162"/>
                  <a:pt x="13" y="159"/>
                </a:cubicBezTo>
                <a:cubicBezTo>
                  <a:pt x="12" y="158"/>
                  <a:pt x="12" y="155"/>
                  <a:pt x="11" y="154"/>
                </a:cubicBezTo>
                <a:cubicBezTo>
                  <a:pt x="7" y="160"/>
                  <a:pt x="3" y="164"/>
                  <a:pt x="0" y="170"/>
                </a:cubicBezTo>
                <a:cubicBezTo>
                  <a:pt x="1" y="173"/>
                  <a:pt x="2" y="177"/>
                  <a:pt x="3" y="180"/>
                </a:cubicBezTo>
                <a:cubicBezTo>
                  <a:pt x="10" y="181"/>
                  <a:pt x="18" y="182"/>
                  <a:pt x="24" y="185"/>
                </a:cubicBezTo>
                <a:cubicBezTo>
                  <a:pt x="39" y="188"/>
                  <a:pt x="57" y="188"/>
                  <a:pt x="74" y="191"/>
                </a:cubicBezTo>
                <a:cubicBezTo>
                  <a:pt x="85" y="192"/>
                  <a:pt x="98" y="195"/>
                  <a:pt x="108" y="197"/>
                </a:cubicBezTo>
                <a:cubicBezTo>
                  <a:pt x="113" y="198"/>
                  <a:pt x="119" y="199"/>
                  <a:pt x="122" y="198"/>
                </a:cubicBezTo>
                <a:cubicBezTo>
                  <a:pt x="124" y="198"/>
                  <a:pt x="125" y="192"/>
                  <a:pt x="127" y="190"/>
                </a:cubicBezTo>
                <a:cubicBezTo>
                  <a:pt x="140" y="169"/>
                  <a:pt x="151" y="148"/>
                  <a:pt x="163" y="129"/>
                </a:cubicBezTo>
                <a:cubicBezTo>
                  <a:pt x="171" y="126"/>
                  <a:pt x="179" y="127"/>
                  <a:pt x="184" y="130"/>
                </a:cubicBezTo>
                <a:cubicBezTo>
                  <a:pt x="188" y="127"/>
                  <a:pt x="189" y="122"/>
                  <a:pt x="194" y="122"/>
                </a:cubicBezTo>
                <a:cubicBezTo>
                  <a:pt x="192" y="113"/>
                  <a:pt x="188" y="106"/>
                  <a:pt x="185" y="97"/>
                </a:cubicBezTo>
                <a:cubicBezTo>
                  <a:pt x="189" y="93"/>
                  <a:pt x="190" y="89"/>
                  <a:pt x="193" y="84"/>
                </a:cubicBezTo>
                <a:close/>
                <a:moveTo>
                  <a:pt x="90" y="170"/>
                </a:moveTo>
                <a:cubicBezTo>
                  <a:pt x="86" y="171"/>
                  <a:pt x="88" y="169"/>
                  <a:pt x="90" y="170"/>
                </a:cubicBezTo>
                <a:close/>
                <a:moveTo>
                  <a:pt x="112" y="171"/>
                </a:moveTo>
                <a:cubicBezTo>
                  <a:pt x="112" y="170"/>
                  <a:pt x="113" y="169"/>
                  <a:pt x="114" y="169"/>
                </a:cubicBezTo>
                <a:cubicBezTo>
                  <a:pt x="113" y="170"/>
                  <a:pt x="113" y="171"/>
                  <a:pt x="112" y="171"/>
                </a:cubicBezTo>
                <a:close/>
                <a:moveTo>
                  <a:pt x="159" y="28"/>
                </a:moveTo>
                <a:cubicBezTo>
                  <a:pt x="156" y="45"/>
                  <a:pt x="146" y="57"/>
                  <a:pt x="138" y="69"/>
                </a:cubicBezTo>
                <a:cubicBezTo>
                  <a:pt x="137" y="69"/>
                  <a:pt x="136" y="68"/>
                  <a:pt x="134" y="69"/>
                </a:cubicBezTo>
                <a:cubicBezTo>
                  <a:pt x="143" y="56"/>
                  <a:pt x="150" y="42"/>
                  <a:pt x="156" y="28"/>
                </a:cubicBezTo>
                <a:cubicBezTo>
                  <a:pt x="157" y="28"/>
                  <a:pt x="157" y="28"/>
                  <a:pt x="159" y="28"/>
                </a:cubicBezTo>
                <a:close/>
                <a:moveTo>
                  <a:pt x="145" y="23"/>
                </a:moveTo>
                <a:cubicBezTo>
                  <a:pt x="145" y="25"/>
                  <a:pt x="143" y="25"/>
                  <a:pt x="144" y="22"/>
                </a:cubicBezTo>
                <a:cubicBezTo>
                  <a:pt x="144" y="22"/>
                  <a:pt x="145" y="22"/>
                  <a:pt x="145" y="23"/>
                </a:cubicBezTo>
                <a:close/>
                <a:moveTo>
                  <a:pt x="142" y="16"/>
                </a:moveTo>
                <a:cubicBezTo>
                  <a:pt x="143" y="16"/>
                  <a:pt x="144" y="17"/>
                  <a:pt x="144" y="19"/>
                </a:cubicBezTo>
                <a:cubicBezTo>
                  <a:pt x="143" y="19"/>
                  <a:pt x="143" y="18"/>
                  <a:pt x="142" y="18"/>
                </a:cubicBezTo>
                <a:cubicBezTo>
                  <a:pt x="142" y="17"/>
                  <a:pt x="142" y="17"/>
                  <a:pt x="142" y="16"/>
                </a:cubicBezTo>
                <a:close/>
                <a:moveTo>
                  <a:pt x="124" y="36"/>
                </a:moveTo>
                <a:cubicBezTo>
                  <a:pt x="123" y="32"/>
                  <a:pt x="124" y="28"/>
                  <a:pt x="125" y="26"/>
                </a:cubicBezTo>
                <a:cubicBezTo>
                  <a:pt x="126" y="27"/>
                  <a:pt x="128" y="27"/>
                  <a:pt x="132" y="27"/>
                </a:cubicBezTo>
                <a:cubicBezTo>
                  <a:pt x="132" y="29"/>
                  <a:pt x="128" y="31"/>
                  <a:pt x="129" y="33"/>
                </a:cubicBezTo>
                <a:cubicBezTo>
                  <a:pt x="132" y="32"/>
                  <a:pt x="132" y="28"/>
                  <a:pt x="134" y="27"/>
                </a:cubicBezTo>
                <a:cubicBezTo>
                  <a:pt x="136" y="27"/>
                  <a:pt x="137" y="26"/>
                  <a:pt x="140" y="27"/>
                </a:cubicBezTo>
                <a:cubicBezTo>
                  <a:pt x="137" y="30"/>
                  <a:pt x="135" y="35"/>
                  <a:pt x="133" y="38"/>
                </a:cubicBezTo>
                <a:cubicBezTo>
                  <a:pt x="131" y="37"/>
                  <a:pt x="128" y="33"/>
                  <a:pt x="124" y="36"/>
                </a:cubicBezTo>
                <a:close/>
                <a:moveTo>
                  <a:pt x="128" y="42"/>
                </a:moveTo>
                <a:cubicBezTo>
                  <a:pt x="127" y="45"/>
                  <a:pt x="126" y="45"/>
                  <a:pt x="124" y="46"/>
                </a:cubicBezTo>
                <a:cubicBezTo>
                  <a:pt x="124" y="45"/>
                  <a:pt x="123" y="42"/>
                  <a:pt x="124" y="41"/>
                </a:cubicBezTo>
                <a:cubicBezTo>
                  <a:pt x="125" y="41"/>
                  <a:pt x="126" y="42"/>
                  <a:pt x="128" y="42"/>
                </a:cubicBezTo>
                <a:close/>
                <a:moveTo>
                  <a:pt x="126" y="23"/>
                </a:moveTo>
                <a:cubicBezTo>
                  <a:pt x="128" y="19"/>
                  <a:pt x="141" y="14"/>
                  <a:pt x="141" y="23"/>
                </a:cubicBezTo>
                <a:cubicBezTo>
                  <a:pt x="137" y="25"/>
                  <a:pt x="131" y="25"/>
                  <a:pt x="126" y="23"/>
                </a:cubicBezTo>
                <a:close/>
                <a:moveTo>
                  <a:pt x="140" y="16"/>
                </a:moveTo>
                <a:cubicBezTo>
                  <a:pt x="127" y="14"/>
                  <a:pt x="121" y="23"/>
                  <a:pt x="122" y="37"/>
                </a:cubicBezTo>
                <a:cubicBezTo>
                  <a:pt x="113" y="25"/>
                  <a:pt x="132" y="1"/>
                  <a:pt x="140" y="16"/>
                </a:cubicBezTo>
                <a:close/>
                <a:moveTo>
                  <a:pt x="99" y="32"/>
                </a:moveTo>
                <a:cubicBezTo>
                  <a:pt x="97" y="35"/>
                  <a:pt x="95" y="38"/>
                  <a:pt x="94" y="41"/>
                </a:cubicBezTo>
                <a:cubicBezTo>
                  <a:pt x="96" y="39"/>
                  <a:pt x="98" y="36"/>
                  <a:pt x="100" y="32"/>
                </a:cubicBezTo>
                <a:cubicBezTo>
                  <a:pt x="103" y="30"/>
                  <a:pt x="105" y="27"/>
                  <a:pt x="107" y="23"/>
                </a:cubicBezTo>
                <a:cubicBezTo>
                  <a:pt x="109" y="23"/>
                  <a:pt x="109" y="23"/>
                  <a:pt x="112" y="23"/>
                </a:cubicBezTo>
                <a:cubicBezTo>
                  <a:pt x="110" y="29"/>
                  <a:pt x="105" y="35"/>
                  <a:pt x="104" y="40"/>
                </a:cubicBezTo>
                <a:cubicBezTo>
                  <a:pt x="106" y="38"/>
                  <a:pt x="108" y="35"/>
                  <a:pt x="109" y="31"/>
                </a:cubicBezTo>
                <a:cubicBezTo>
                  <a:pt x="112" y="28"/>
                  <a:pt x="113" y="25"/>
                  <a:pt x="117" y="23"/>
                </a:cubicBezTo>
                <a:cubicBezTo>
                  <a:pt x="116" y="28"/>
                  <a:pt x="117" y="33"/>
                  <a:pt x="119" y="38"/>
                </a:cubicBezTo>
                <a:cubicBezTo>
                  <a:pt x="116" y="37"/>
                  <a:pt x="115" y="40"/>
                  <a:pt x="115" y="42"/>
                </a:cubicBezTo>
                <a:cubicBezTo>
                  <a:pt x="116" y="50"/>
                  <a:pt x="126" y="50"/>
                  <a:pt x="131" y="45"/>
                </a:cubicBezTo>
                <a:cubicBezTo>
                  <a:pt x="132" y="44"/>
                  <a:pt x="132" y="41"/>
                  <a:pt x="133" y="40"/>
                </a:cubicBezTo>
                <a:cubicBezTo>
                  <a:pt x="135" y="36"/>
                  <a:pt x="140" y="31"/>
                  <a:pt x="141" y="28"/>
                </a:cubicBezTo>
                <a:cubicBezTo>
                  <a:pt x="141" y="27"/>
                  <a:pt x="141" y="27"/>
                  <a:pt x="141" y="27"/>
                </a:cubicBezTo>
                <a:cubicBezTo>
                  <a:pt x="141" y="26"/>
                  <a:pt x="143" y="27"/>
                  <a:pt x="145" y="27"/>
                </a:cubicBezTo>
                <a:cubicBezTo>
                  <a:pt x="138" y="40"/>
                  <a:pt x="128" y="51"/>
                  <a:pt x="122" y="66"/>
                </a:cubicBezTo>
                <a:cubicBezTo>
                  <a:pt x="126" y="65"/>
                  <a:pt x="126" y="60"/>
                  <a:pt x="128" y="57"/>
                </a:cubicBezTo>
                <a:cubicBezTo>
                  <a:pt x="133" y="48"/>
                  <a:pt x="141" y="40"/>
                  <a:pt x="145" y="30"/>
                </a:cubicBezTo>
                <a:cubicBezTo>
                  <a:pt x="146" y="30"/>
                  <a:pt x="146" y="29"/>
                  <a:pt x="147" y="29"/>
                </a:cubicBezTo>
                <a:cubicBezTo>
                  <a:pt x="147" y="28"/>
                  <a:pt x="147" y="27"/>
                  <a:pt x="149" y="27"/>
                </a:cubicBezTo>
                <a:cubicBezTo>
                  <a:pt x="150" y="30"/>
                  <a:pt x="146" y="32"/>
                  <a:pt x="145" y="36"/>
                </a:cubicBezTo>
                <a:cubicBezTo>
                  <a:pt x="140" y="45"/>
                  <a:pt x="134" y="56"/>
                  <a:pt x="128" y="65"/>
                </a:cubicBezTo>
                <a:cubicBezTo>
                  <a:pt x="131" y="67"/>
                  <a:pt x="132" y="64"/>
                  <a:pt x="132" y="63"/>
                </a:cubicBezTo>
                <a:cubicBezTo>
                  <a:pt x="137" y="51"/>
                  <a:pt x="144" y="41"/>
                  <a:pt x="150" y="31"/>
                </a:cubicBezTo>
                <a:cubicBezTo>
                  <a:pt x="151" y="30"/>
                  <a:pt x="152" y="28"/>
                  <a:pt x="153" y="28"/>
                </a:cubicBezTo>
                <a:cubicBezTo>
                  <a:pt x="154" y="31"/>
                  <a:pt x="151" y="35"/>
                  <a:pt x="151" y="39"/>
                </a:cubicBezTo>
                <a:cubicBezTo>
                  <a:pt x="145" y="49"/>
                  <a:pt x="140" y="59"/>
                  <a:pt x="133" y="67"/>
                </a:cubicBezTo>
                <a:cubicBezTo>
                  <a:pt x="132" y="68"/>
                  <a:pt x="134" y="68"/>
                  <a:pt x="133" y="69"/>
                </a:cubicBezTo>
                <a:cubicBezTo>
                  <a:pt x="112" y="66"/>
                  <a:pt x="86" y="66"/>
                  <a:pt x="62" y="64"/>
                </a:cubicBezTo>
                <a:cubicBezTo>
                  <a:pt x="67" y="55"/>
                  <a:pt x="72" y="49"/>
                  <a:pt x="77" y="41"/>
                </a:cubicBezTo>
                <a:cubicBezTo>
                  <a:pt x="78" y="42"/>
                  <a:pt x="79" y="42"/>
                  <a:pt x="80" y="44"/>
                </a:cubicBezTo>
                <a:cubicBezTo>
                  <a:pt x="79" y="47"/>
                  <a:pt x="77" y="50"/>
                  <a:pt x="75" y="54"/>
                </a:cubicBezTo>
                <a:cubicBezTo>
                  <a:pt x="72" y="56"/>
                  <a:pt x="69" y="59"/>
                  <a:pt x="70" y="63"/>
                </a:cubicBezTo>
                <a:cubicBezTo>
                  <a:pt x="75" y="56"/>
                  <a:pt x="78" y="49"/>
                  <a:pt x="82" y="44"/>
                </a:cubicBezTo>
                <a:cubicBezTo>
                  <a:pt x="88" y="41"/>
                  <a:pt x="97" y="37"/>
                  <a:pt x="94" y="30"/>
                </a:cubicBezTo>
                <a:cubicBezTo>
                  <a:pt x="97" y="23"/>
                  <a:pt x="97" y="23"/>
                  <a:pt x="97" y="23"/>
                </a:cubicBezTo>
                <a:cubicBezTo>
                  <a:pt x="98" y="25"/>
                  <a:pt x="99" y="25"/>
                  <a:pt x="99" y="26"/>
                </a:cubicBezTo>
                <a:cubicBezTo>
                  <a:pt x="100" y="23"/>
                  <a:pt x="102" y="23"/>
                  <a:pt x="104" y="23"/>
                </a:cubicBezTo>
                <a:cubicBezTo>
                  <a:pt x="105" y="26"/>
                  <a:pt x="100" y="29"/>
                  <a:pt x="99" y="32"/>
                </a:cubicBezTo>
                <a:close/>
                <a:moveTo>
                  <a:pt x="61" y="63"/>
                </a:moveTo>
                <a:cubicBezTo>
                  <a:pt x="56" y="63"/>
                  <a:pt x="56" y="63"/>
                  <a:pt x="56" y="63"/>
                </a:cubicBezTo>
                <a:cubicBezTo>
                  <a:pt x="61" y="54"/>
                  <a:pt x="68" y="47"/>
                  <a:pt x="72" y="37"/>
                </a:cubicBezTo>
                <a:cubicBezTo>
                  <a:pt x="78" y="40"/>
                  <a:pt x="70" y="48"/>
                  <a:pt x="68" y="51"/>
                </a:cubicBezTo>
                <a:cubicBezTo>
                  <a:pt x="65" y="56"/>
                  <a:pt x="62" y="60"/>
                  <a:pt x="61" y="63"/>
                </a:cubicBezTo>
                <a:close/>
                <a:moveTo>
                  <a:pt x="77" y="36"/>
                </a:moveTo>
                <a:cubicBezTo>
                  <a:pt x="77" y="36"/>
                  <a:pt x="79" y="35"/>
                  <a:pt x="79" y="36"/>
                </a:cubicBezTo>
                <a:cubicBezTo>
                  <a:pt x="78" y="36"/>
                  <a:pt x="78" y="36"/>
                  <a:pt x="77" y="36"/>
                </a:cubicBezTo>
                <a:close/>
                <a:moveTo>
                  <a:pt x="87" y="19"/>
                </a:moveTo>
                <a:cubicBezTo>
                  <a:pt x="87" y="14"/>
                  <a:pt x="89" y="12"/>
                  <a:pt x="94" y="11"/>
                </a:cubicBezTo>
                <a:cubicBezTo>
                  <a:pt x="96" y="13"/>
                  <a:pt x="98" y="16"/>
                  <a:pt x="98" y="20"/>
                </a:cubicBezTo>
                <a:cubicBezTo>
                  <a:pt x="95" y="20"/>
                  <a:pt x="90" y="19"/>
                  <a:pt x="87" y="19"/>
                </a:cubicBezTo>
                <a:close/>
                <a:moveTo>
                  <a:pt x="96" y="22"/>
                </a:moveTo>
                <a:cubicBezTo>
                  <a:pt x="95" y="25"/>
                  <a:pt x="93" y="27"/>
                  <a:pt x="93" y="29"/>
                </a:cubicBezTo>
                <a:cubicBezTo>
                  <a:pt x="90" y="29"/>
                  <a:pt x="90" y="29"/>
                  <a:pt x="88" y="29"/>
                </a:cubicBezTo>
                <a:cubicBezTo>
                  <a:pt x="90" y="26"/>
                  <a:pt x="90" y="21"/>
                  <a:pt x="96" y="22"/>
                </a:cubicBezTo>
                <a:close/>
                <a:moveTo>
                  <a:pt x="90" y="21"/>
                </a:moveTo>
                <a:cubicBezTo>
                  <a:pt x="87" y="28"/>
                  <a:pt x="87" y="28"/>
                  <a:pt x="87" y="28"/>
                </a:cubicBezTo>
                <a:cubicBezTo>
                  <a:pt x="86" y="25"/>
                  <a:pt x="85" y="20"/>
                  <a:pt x="90" y="21"/>
                </a:cubicBezTo>
                <a:close/>
                <a:moveTo>
                  <a:pt x="87" y="32"/>
                </a:moveTo>
                <a:cubicBezTo>
                  <a:pt x="88" y="31"/>
                  <a:pt x="89" y="31"/>
                  <a:pt x="90" y="31"/>
                </a:cubicBezTo>
                <a:cubicBezTo>
                  <a:pt x="90" y="32"/>
                  <a:pt x="88" y="33"/>
                  <a:pt x="87" y="33"/>
                </a:cubicBezTo>
                <a:cubicBezTo>
                  <a:pt x="87" y="32"/>
                  <a:pt x="87" y="32"/>
                  <a:pt x="87" y="32"/>
                </a:cubicBezTo>
                <a:close/>
                <a:moveTo>
                  <a:pt x="102" y="10"/>
                </a:moveTo>
                <a:cubicBezTo>
                  <a:pt x="102" y="11"/>
                  <a:pt x="102" y="12"/>
                  <a:pt x="103" y="12"/>
                </a:cubicBezTo>
                <a:cubicBezTo>
                  <a:pt x="100" y="12"/>
                  <a:pt x="98" y="10"/>
                  <a:pt x="96" y="10"/>
                </a:cubicBezTo>
                <a:cubicBezTo>
                  <a:pt x="97" y="9"/>
                  <a:pt x="99" y="10"/>
                  <a:pt x="102" y="10"/>
                </a:cubicBezTo>
                <a:close/>
                <a:moveTo>
                  <a:pt x="97" y="4"/>
                </a:moveTo>
                <a:cubicBezTo>
                  <a:pt x="98" y="6"/>
                  <a:pt x="100" y="6"/>
                  <a:pt x="100" y="8"/>
                </a:cubicBezTo>
                <a:cubicBezTo>
                  <a:pt x="89" y="3"/>
                  <a:pt x="84" y="12"/>
                  <a:pt x="84" y="22"/>
                </a:cubicBezTo>
                <a:cubicBezTo>
                  <a:pt x="84" y="26"/>
                  <a:pt x="85" y="29"/>
                  <a:pt x="84" y="32"/>
                </a:cubicBezTo>
                <a:cubicBezTo>
                  <a:pt x="85" y="33"/>
                  <a:pt x="86" y="36"/>
                  <a:pt x="87" y="37"/>
                </a:cubicBezTo>
                <a:cubicBezTo>
                  <a:pt x="88" y="37"/>
                  <a:pt x="88" y="37"/>
                  <a:pt x="88" y="37"/>
                </a:cubicBezTo>
                <a:cubicBezTo>
                  <a:pt x="89" y="38"/>
                  <a:pt x="85" y="40"/>
                  <a:pt x="82" y="40"/>
                </a:cubicBezTo>
                <a:cubicBezTo>
                  <a:pt x="82" y="39"/>
                  <a:pt x="81" y="39"/>
                  <a:pt x="81" y="38"/>
                </a:cubicBezTo>
                <a:cubicBezTo>
                  <a:pt x="81" y="37"/>
                  <a:pt x="84" y="38"/>
                  <a:pt x="84" y="37"/>
                </a:cubicBezTo>
                <a:cubicBezTo>
                  <a:pt x="81" y="33"/>
                  <a:pt x="77" y="31"/>
                  <a:pt x="78" y="28"/>
                </a:cubicBezTo>
                <a:cubicBezTo>
                  <a:pt x="78" y="26"/>
                  <a:pt x="77" y="26"/>
                  <a:pt x="77" y="25"/>
                </a:cubicBezTo>
                <a:cubicBezTo>
                  <a:pt x="77" y="12"/>
                  <a:pt x="85" y="6"/>
                  <a:pt x="97" y="4"/>
                </a:cubicBezTo>
                <a:close/>
                <a:moveTo>
                  <a:pt x="76" y="31"/>
                </a:moveTo>
                <a:cubicBezTo>
                  <a:pt x="77" y="31"/>
                  <a:pt x="77" y="32"/>
                  <a:pt x="77" y="32"/>
                </a:cubicBezTo>
                <a:cubicBezTo>
                  <a:pt x="76" y="32"/>
                  <a:pt x="76" y="33"/>
                  <a:pt x="75" y="33"/>
                </a:cubicBezTo>
                <a:cubicBezTo>
                  <a:pt x="74" y="32"/>
                  <a:pt x="76" y="32"/>
                  <a:pt x="76" y="31"/>
                </a:cubicBezTo>
                <a:close/>
                <a:moveTo>
                  <a:pt x="52" y="54"/>
                </a:moveTo>
                <a:cubicBezTo>
                  <a:pt x="57" y="46"/>
                  <a:pt x="62" y="37"/>
                  <a:pt x="66" y="29"/>
                </a:cubicBezTo>
                <a:cubicBezTo>
                  <a:pt x="66" y="28"/>
                  <a:pt x="67" y="28"/>
                  <a:pt x="68" y="28"/>
                </a:cubicBezTo>
                <a:cubicBezTo>
                  <a:pt x="68" y="27"/>
                  <a:pt x="68" y="26"/>
                  <a:pt x="68" y="26"/>
                </a:cubicBezTo>
                <a:cubicBezTo>
                  <a:pt x="69" y="26"/>
                  <a:pt x="70" y="25"/>
                  <a:pt x="70" y="23"/>
                </a:cubicBezTo>
                <a:cubicBezTo>
                  <a:pt x="71" y="23"/>
                  <a:pt x="71" y="23"/>
                  <a:pt x="71" y="23"/>
                </a:cubicBezTo>
                <a:cubicBezTo>
                  <a:pt x="66" y="38"/>
                  <a:pt x="58" y="50"/>
                  <a:pt x="49" y="61"/>
                </a:cubicBezTo>
                <a:cubicBezTo>
                  <a:pt x="48" y="58"/>
                  <a:pt x="51" y="56"/>
                  <a:pt x="52" y="54"/>
                </a:cubicBezTo>
                <a:close/>
                <a:moveTo>
                  <a:pt x="6" y="106"/>
                </a:moveTo>
                <a:cubicBezTo>
                  <a:pt x="6" y="104"/>
                  <a:pt x="13" y="98"/>
                  <a:pt x="15" y="96"/>
                </a:cubicBezTo>
                <a:cubicBezTo>
                  <a:pt x="23" y="89"/>
                  <a:pt x="30" y="85"/>
                  <a:pt x="37" y="77"/>
                </a:cubicBezTo>
                <a:cubicBezTo>
                  <a:pt x="40" y="73"/>
                  <a:pt x="43" y="68"/>
                  <a:pt x="46" y="64"/>
                </a:cubicBezTo>
                <a:cubicBezTo>
                  <a:pt x="48" y="64"/>
                  <a:pt x="49" y="63"/>
                  <a:pt x="51" y="64"/>
                </a:cubicBezTo>
                <a:cubicBezTo>
                  <a:pt x="58" y="50"/>
                  <a:pt x="67" y="38"/>
                  <a:pt x="74" y="25"/>
                </a:cubicBezTo>
                <a:cubicBezTo>
                  <a:pt x="77" y="29"/>
                  <a:pt x="72" y="33"/>
                  <a:pt x="70" y="38"/>
                </a:cubicBezTo>
                <a:cubicBezTo>
                  <a:pt x="65" y="47"/>
                  <a:pt x="58" y="57"/>
                  <a:pt x="52" y="64"/>
                </a:cubicBezTo>
                <a:cubicBezTo>
                  <a:pt x="56" y="66"/>
                  <a:pt x="59" y="65"/>
                  <a:pt x="62" y="65"/>
                </a:cubicBezTo>
                <a:cubicBezTo>
                  <a:pt x="86" y="67"/>
                  <a:pt x="108" y="68"/>
                  <a:pt x="135" y="72"/>
                </a:cubicBezTo>
                <a:cubicBezTo>
                  <a:pt x="136" y="72"/>
                  <a:pt x="135" y="74"/>
                  <a:pt x="137" y="73"/>
                </a:cubicBezTo>
                <a:cubicBezTo>
                  <a:pt x="138" y="75"/>
                  <a:pt x="137" y="72"/>
                  <a:pt x="140" y="73"/>
                </a:cubicBezTo>
                <a:cubicBezTo>
                  <a:pt x="149" y="73"/>
                  <a:pt x="149" y="73"/>
                  <a:pt x="149" y="73"/>
                </a:cubicBezTo>
                <a:cubicBezTo>
                  <a:pt x="143" y="84"/>
                  <a:pt x="135" y="94"/>
                  <a:pt x="128" y="103"/>
                </a:cubicBezTo>
                <a:cubicBezTo>
                  <a:pt x="121" y="113"/>
                  <a:pt x="115" y="124"/>
                  <a:pt x="105" y="131"/>
                </a:cubicBezTo>
                <a:cubicBezTo>
                  <a:pt x="88" y="133"/>
                  <a:pt x="67" y="134"/>
                  <a:pt x="51" y="130"/>
                </a:cubicBezTo>
                <a:cubicBezTo>
                  <a:pt x="47" y="129"/>
                  <a:pt x="42" y="127"/>
                  <a:pt x="38" y="126"/>
                </a:cubicBezTo>
                <a:cubicBezTo>
                  <a:pt x="29" y="123"/>
                  <a:pt x="23" y="120"/>
                  <a:pt x="15" y="114"/>
                </a:cubicBezTo>
                <a:cubicBezTo>
                  <a:pt x="12" y="113"/>
                  <a:pt x="6" y="108"/>
                  <a:pt x="6" y="106"/>
                </a:cubicBezTo>
                <a:close/>
                <a:moveTo>
                  <a:pt x="141" y="94"/>
                </a:moveTo>
                <a:cubicBezTo>
                  <a:pt x="129" y="110"/>
                  <a:pt x="121" y="127"/>
                  <a:pt x="107" y="139"/>
                </a:cubicBezTo>
                <a:cubicBezTo>
                  <a:pt x="103" y="138"/>
                  <a:pt x="98" y="139"/>
                  <a:pt x="94" y="140"/>
                </a:cubicBezTo>
                <a:cubicBezTo>
                  <a:pt x="78" y="141"/>
                  <a:pt x="62" y="139"/>
                  <a:pt x="50" y="135"/>
                </a:cubicBezTo>
                <a:cubicBezTo>
                  <a:pt x="44" y="135"/>
                  <a:pt x="40" y="135"/>
                  <a:pt x="37" y="134"/>
                </a:cubicBezTo>
                <a:cubicBezTo>
                  <a:pt x="34" y="133"/>
                  <a:pt x="32" y="132"/>
                  <a:pt x="29" y="131"/>
                </a:cubicBezTo>
                <a:cubicBezTo>
                  <a:pt x="21" y="127"/>
                  <a:pt x="12" y="126"/>
                  <a:pt x="6" y="121"/>
                </a:cubicBezTo>
                <a:cubicBezTo>
                  <a:pt x="7" y="119"/>
                  <a:pt x="9" y="116"/>
                  <a:pt x="11" y="115"/>
                </a:cubicBezTo>
                <a:cubicBezTo>
                  <a:pt x="25" y="124"/>
                  <a:pt x="44" y="133"/>
                  <a:pt x="68" y="135"/>
                </a:cubicBezTo>
                <a:cubicBezTo>
                  <a:pt x="77" y="135"/>
                  <a:pt x="88" y="135"/>
                  <a:pt x="96" y="134"/>
                </a:cubicBezTo>
                <a:cubicBezTo>
                  <a:pt x="99" y="134"/>
                  <a:pt x="103" y="134"/>
                  <a:pt x="105" y="133"/>
                </a:cubicBezTo>
                <a:cubicBezTo>
                  <a:pt x="107" y="132"/>
                  <a:pt x="110" y="129"/>
                  <a:pt x="114" y="126"/>
                </a:cubicBezTo>
                <a:cubicBezTo>
                  <a:pt x="123" y="117"/>
                  <a:pt x="131" y="104"/>
                  <a:pt x="138" y="93"/>
                </a:cubicBezTo>
                <a:cubicBezTo>
                  <a:pt x="144" y="85"/>
                  <a:pt x="150" y="76"/>
                  <a:pt x="156" y="68"/>
                </a:cubicBezTo>
                <a:cubicBezTo>
                  <a:pt x="153" y="78"/>
                  <a:pt x="146" y="86"/>
                  <a:pt x="141" y="94"/>
                </a:cubicBezTo>
                <a:close/>
                <a:moveTo>
                  <a:pt x="157" y="67"/>
                </a:moveTo>
                <a:cubicBezTo>
                  <a:pt x="157" y="66"/>
                  <a:pt x="159" y="64"/>
                  <a:pt x="160" y="63"/>
                </a:cubicBezTo>
                <a:cubicBezTo>
                  <a:pt x="160" y="64"/>
                  <a:pt x="157" y="66"/>
                  <a:pt x="157" y="67"/>
                </a:cubicBezTo>
                <a:close/>
                <a:moveTo>
                  <a:pt x="154" y="65"/>
                </a:moveTo>
                <a:cubicBezTo>
                  <a:pt x="153" y="67"/>
                  <a:pt x="152" y="72"/>
                  <a:pt x="149" y="70"/>
                </a:cubicBezTo>
                <a:cubicBezTo>
                  <a:pt x="153" y="60"/>
                  <a:pt x="160" y="51"/>
                  <a:pt x="163" y="40"/>
                </a:cubicBezTo>
                <a:cubicBezTo>
                  <a:pt x="164" y="40"/>
                  <a:pt x="164" y="40"/>
                  <a:pt x="164" y="41"/>
                </a:cubicBezTo>
                <a:cubicBezTo>
                  <a:pt x="162" y="49"/>
                  <a:pt x="157" y="58"/>
                  <a:pt x="154" y="65"/>
                </a:cubicBezTo>
                <a:close/>
                <a:moveTo>
                  <a:pt x="164" y="31"/>
                </a:moveTo>
                <a:cubicBezTo>
                  <a:pt x="162" y="47"/>
                  <a:pt x="154" y="56"/>
                  <a:pt x="147" y="68"/>
                </a:cubicBezTo>
                <a:cubicBezTo>
                  <a:pt x="146" y="68"/>
                  <a:pt x="145" y="69"/>
                  <a:pt x="144" y="72"/>
                </a:cubicBezTo>
                <a:cubicBezTo>
                  <a:pt x="144" y="70"/>
                  <a:pt x="142" y="69"/>
                  <a:pt x="141" y="69"/>
                </a:cubicBezTo>
                <a:cubicBezTo>
                  <a:pt x="147" y="56"/>
                  <a:pt x="157" y="46"/>
                  <a:pt x="161" y="29"/>
                </a:cubicBezTo>
                <a:cubicBezTo>
                  <a:pt x="162" y="29"/>
                  <a:pt x="163" y="30"/>
                  <a:pt x="165" y="30"/>
                </a:cubicBezTo>
                <a:cubicBezTo>
                  <a:pt x="165" y="30"/>
                  <a:pt x="164" y="30"/>
                  <a:pt x="164" y="31"/>
                </a:cubicBezTo>
                <a:close/>
                <a:moveTo>
                  <a:pt x="165" y="50"/>
                </a:moveTo>
                <a:cubicBezTo>
                  <a:pt x="164" y="49"/>
                  <a:pt x="166" y="48"/>
                  <a:pt x="166" y="47"/>
                </a:cubicBezTo>
                <a:cubicBezTo>
                  <a:pt x="168" y="47"/>
                  <a:pt x="166" y="49"/>
                  <a:pt x="165" y="50"/>
                </a:cubicBezTo>
                <a:close/>
                <a:moveTo>
                  <a:pt x="169" y="58"/>
                </a:moveTo>
                <a:cubicBezTo>
                  <a:pt x="169" y="53"/>
                  <a:pt x="169" y="53"/>
                  <a:pt x="169" y="53"/>
                </a:cubicBezTo>
                <a:cubicBezTo>
                  <a:pt x="169" y="53"/>
                  <a:pt x="170" y="58"/>
                  <a:pt x="169" y="58"/>
                </a:cubicBezTo>
                <a:close/>
                <a:moveTo>
                  <a:pt x="185" y="76"/>
                </a:moveTo>
                <a:cubicBezTo>
                  <a:pt x="187" y="78"/>
                  <a:pt x="187" y="82"/>
                  <a:pt x="189" y="83"/>
                </a:cubicBezTo>
                <a:cubicBezTo>
                  <a:pt x="190" y="83"/>
                  <a:pt x="190" y="82"/>
                  <a:pt x="190" y="82"/>
                </a:cubicBezTo>
                <a:cubicBezTo>
                  <a:pt x="188" y="79"/>
                  <a:pt x="185" y="73"/>
                  <a:pt x="189" y="70"/>
                </a:cubicBezTo>
                <a:cubicBezTo>
                  <a:pt x="190" y="74"/>
                  <a:pt x="190" y="76"/>
                  <a:pt x="192" y="78"/>
                </a:cubicBezTo>
                <a:cubicBezTo>
                  <a:pt x="192" y="75"/>
                  <a:pt x="190" y="72"/>
                  <a:pt x="190" y="67"/>
                </a:cubicBezTo>
                <a:cubicBezTo>
                  <a:pt x="192" y="70"/>
                  <a:pt x="193" y="74"/>
                  <a:pt x="194" y="77"/>
                </a:cubicBezTo>
                <a:cubicBezTo>
                  <a:pt x="193" y="80"/>
                  <a:pt x="191" y="84"/>
                  <a:pt x="188" y="86"/>
                </a:cubicBezTo>
                <a:cubicBezTo>
                  <a:pt x="187" y="84"/>
                  <a:pt x="183" y="79"/>
                  <a:pt x="185" y="76"/>
                </a:cubicBezTo>
                <a:close/>
                <a:moveTo>
                  <a:pt x="183" y="80"/>
                </a:moveTo>
                <a:cubicBezTo>
                  <a:pt x="184" y="83"/>
                  <a:pt x="185" y="86"/>
                  <a:pt x="187" y="88"/>
                </a:cubicBezTo>
                <a:cubicBezTo>
                  <a:pt x="187" y="89"/>
                  <a:pt x="185" y="91"/>
                  <a:pt x="184" y="92"/>
                </a:cubicBezTo>
                <a:cubicBezTo>
                  <a:pt x="183" y="88"/>
                  <a:pt x="180" y="83"/>
                  <a:pt x="183" y="80"/>
                </a:cubicBezTo>
                <a:close/>
                <a:moveTo>
                  <a:pt x="180" y="85"/>
                </a:moveTo>
                <a:cubicBezTo>
                  <a:pt x="181" y="87"/>
                  <a:pt x="184" y="93"/>
                  <a:pt x="181" y="96"/>
                </a:cubicBezTo>
                <a:cubicBezTo>
                  <a:pt x="180" y="94"/>
                  <a:pt x="178" y="88"/>
                  <a:pt x="180" y="85"/>
                </a:cubicBezTo>
                <a:close/>
                <a:moveTo>
                  <a:pt x="117" y="187"/>
                </a:moveTo>
                <a:cubicBezTo>
                  <a:pt x="119" y="188"/>
                  <a:pt x="121" y="191"/>
                  <a:pt x="121" y="194"/>
                </a:cubicBezTo>
                <a:cubicBezTo>
                  <a:pt x="117" y="194"/>
                  <a:pt x="116" y="188"/>
                  <a:pt x="117" y="187"/>
                </a:cubicBezTo>
                <a:close/>
                <a:moveTo>
                  <a:pt x="122" y="190"/>
                </a:moveTo>
                <a:cubicBezTo>
                  <a:pt x="122" y="188"/>
                  <a:pt x="119" y="185"/>
                  <a:pt x="121" y="182"/>
                </a:cubicBezTo>
                <a:cubicBezTo>
                  <a:pt x="123" y="183"/>
                  <a:pt x="122" y="187"/>
                  <a:pt x="124" y="188"/>
                </a:cubicBezTo>
                <a:cubicBezTo>
                  <a:pt x="123" y="189"/>
                  <a:pt x="123" y="190"/>
                  <a:pt x="122" y="190"/>
                </a:cubicBezTo>
                <a:close/>
                <a:moveTo>
                  <a:pt x="125" y="186"/>
                </a:moveTo>
                <a:cubicBezTo>
                  <a:pt x="123" y="185"/>
                  <a:pt x="122" y="181"/>
                  <a:pt x="123" y="179"/>
                </a:cubicBezTo>
                <a:cubicBezTo>
                  <a:pt x="124" y="180"/>
                  <a:pt x="125" y="182"/>
                  <a:pt x="126" y="185"/>
                </a:cubicBezTo>
                <a:cubicBezTo>
                  <a:pt x="125" y="185"/>
                  <a:pt x="125" y="186"/>
                  <a:pt x="125" y="186"/>
                </a:cubicBezTo>
                <a:close/>
                <a:moveTo>
                  <a:pt x="127" y="181"/>
                </a:moveTo>
                <a:cubicBezTo>
                  <a:pt x="125" y="181"/>
                  <a:pt x="124" y="177"/>
                  <a:pt x="125" y="174"/>
                </a:cubicBezTo>
                <a:cubicBezTo>
                  <a:pt x="126" y="176"/>
                  <a:pt x="126" y="177"/>
                  <a:pt x="128" y="178"/>
                </a:cubicBezTo>
                <a:cubicBezTo>
                  <a:pt x="128" y="177"/>
                  <a:pt x="128" y="177"/>
                  <a:pt x="129" y="177"/>
                </a:cubicBezTo>
                <a:cubicBezTo>
                  <a:pt x="128" y="176"/>
                  <a:pt x="126" y="171"/>
                  <a:pt x="128" y="169"/>
                </a:cubicBezTo>
                <a:cubicBezTo>
                  <a:pt x="131" y="169"/>
                  <a:pt x="129" y="170"/>
                  <a:pt x="132" y="170"/>
                </a:cubicBezTo>
                <a:cubicBezTo>
                  <a:pt x="133" y="169"/>
                  <a:pt x="128" y="166"/>
                  <a:pt x="133" y="164"/>
                </a:cubicBezTo>
                <a:cubicBezTo>
                  <a:pt x="132" y="166"/>
                  <a:pt x="134" y="166"/>
                  <a:pt x="133" y="168"/>
                </a:cubicBezTo>
                <a:cubicBezTo>
                  <a:pt x="135" y="168"/>
                  <a:pt x="135" y="168"/>
                  <a:pt x="135" y="167"/>
                </a:cubicBezTo>
                <a:cubicBezTo>
                  <a:pt x="134" y="166"/>
                  <a:pt x="133" y="161"/>
                  <a:pt x="135" y="159"/>
                </a:cubicBezTo>
                <a:cubicBezTo>
                  <a:pt x="136" y="160"/>
                  <a:pt x="136" y="161"/>
                  <a:pt x="137" y="162"/>
                </a:cubicBezTo>
                <a:cubicBezTo>
                  <a:pt x="138" y="162"/>
                  <a:pt x="138" y="162"/>
                  <a:pt x="138" y="161"/>
                </a:cubicBezTo>
                <a:cubicBezTo>
                  <a:pt x="138" y="160"/>
                  <a:pt x="137" y="159"/>
                  <a:pt x="136" y="158"/>
                </a:cubicBezTo>
                <a:cubicBezTo>
                  <a:pt x="136" y="155"/>
                  <a:pt x="138" y="153"/>
                  <a:pt x="140" y="151"/>
                </a:cubicBezTo>
                <a:cubicBezTo>
                  <a:pt x="140" y="153"/>
                  <a:pt x="142" y="157"/>
                  <a:pt x="143" y="153"/>
                </a:cubicBezTo>
                <a:cubicBezTo>
                  <a:pt x="141" y="153"/>
                  <a:pt x="141" y="148"/>
                  <a:pt x="142" y="147"/>
                </a:cubicBezTo>
                <a:cubicBezTo>
                  <a:pt x="144" y="148"/>
                  <a:pt x="144" y="151"/>
                  <a:pt x="145" y="152"/>
                </a:cubicBezTo>
                <a:cubicBezTo>
                  <a:pt x="140" y="162"/>
                  <a:pt x="133" y="171"/>
                  <a:pt x="127" y="181"/>
                </a:cubicBezTo>
                <a:close/>
                <a:moveTo>
                  <a:pt x="146" y="149"/>
                </a:moveTo>
                <a:cubicBezTo>
                  <a:pt x="144" y="149"/>
                  <a:pt x="143" y="143"/>
                  <a:pt x="145" y="141"/>
                </a:cubicBezTo>
                <a:cubicBezTo>
                  <a:pt x="147" y="142"/>
                  <a:pt x="150" y="147"/>
                  <a:pt x="146" y="149"/>
                </a:cubicBezTo>
                <a:close/>
                <a:moveTo>
                  <a:pt x="150" y="143"/>
                </a:moveTo>
                <a:cubicBezTo>
                  <a:pt x="146" y="141"/>
                  <a:pt x="146" y="138"/>
                  <a:pt x="149" y="135"/>
                </a:cubicBezTo>
                <a:cubicBezTo>
                  <a:pt x="150" y="136"/>
                  <a:pt x="151" y="142"/>
                  <a:pt x="150" y="143"/>
                </a:cubicBezTo>
                <a:close/>
                <a:moveTo>
                  <a:pt x="152" y="139"/>
                </a:moveTo>
                <a:cubicBezTo>
                  <a:pt x="150" y="136"/>
                  <a:pt x="150" y="131"/>
                  <a:pt x="153" y="129"/>
                </a:cubicBezTo>
                <a:cubicBezTo>
                  <a:pt x="154" y="130"/>
                  <a:pt x="153" y="133"/>
                  <a:pt x="155" y="134"/>
                </a:cubicBezTo>
                <a:cubicBezTo>
                  <a:pt x="154" y="135"/>
                  <a:pt x="153" y="138"/>
                  <a:pt x="152" y="139"/>
                </a:cubicBezTo>
                <a:close/>
                <a:moveTo>
                  <a:pt x="156" y="132"/>
                </a:moveTo>
                <a:cubicBezTo>
                  <a:pt x="155" y="130"/>
                  <a:pt x="155" y="127"/>
                  <a:pt x="154" y="125"/>
                </a:cubicBezTo>
                <a:cubicBezTo>
                  <a:pt x="155" y="124"/>
                  <a:pt x="156" y="123"/>
                  <a:pt x="156" y="122"/>
                </a:cubicBezTo>
                <a:cubicBezTo>
                  <a:pt x="159" y="123"/>
                  <a:pt x="157" y="126"/>
                  <a:pt x="160" y="126"/>
                </a:cubicBezTo>
                <a:cubicBezTo>
                  <a:pt x="159" y="127"/>
                  <a:pt x="157" y="130"/>
                  <a:pt x="156" y="132"/>
                </a:cubicBezTo>
                <a:close/>
                <a:moveTo>
                  <a:pt x="161" y="124"/>
                </a:moveTo>
                <a:cubicBezTo>
                  <a:pt x="157" y="123"/>
                  <a:pt x="159" y="116"/>
                  <a:pt x="161" y="115"/>
                </a:cubicBezTo>
                <a:cubicBezTo>
                  <a:pt x="162" y="116"/>
                  <a:pt x="161" y="119"/>
                  <a:pt x="162" y="119"/>
                </a:cubicBezTo>
                <a:cubicBezTo>
                  <a:pt x="163" y="119"/>
                  <a:pt x="164" y="120"/>
                  <a:pt x="164" y="119"/>
                </a:cubicBezTo>
                <a:cubicBezTo>
                  <a:pt x="164" y="120"/>
                  <a:pt x="162" y="122"/>
                  <a:pt x="161" y="124"/>
                </a:cubicBezTo>
                <a:close/>
                <a:moveTo>
                  <a:pt x="164" y="117"/>
                </a:moveTo>
                <a:cubicBezTo>
                  <a:pt x="162" y="116"/>
                  <a:pt x="162" y="111"/>
                  <a:pt x="164" y="108"/>
                </a:cubicBezTo>
                <a:cubicBezTo>
                  <a:pt x="165" y="110"/>
                  <a:pt x="164" y="113"/>
                  <a:pt x="168" y="114"/>
                </a:cubicBezTo>
                <a:cubicBezTo>
                  <a:pt x="166" y="115"/>
                  <a:pt x="166" y="116"/>
                  <a:pt x="164" y="117"/>
                </a:cubicBezTo>
                <a:close/>
                <a:moveTo>
                  <a:pt x="169" y="112"/>
                </a:moveTo>
                <a:cubicBezTo>
                  <a:pt x="165" y="111"/>
                  <a:pt x="166" y="104"/>
                  <a:pt x="169" y="102"/>
                </a:cubicBezTo>
                <a:cubicBezTo>
                  <a:pt x="171" y="104"/>
                  <a:pt x="171" y="110"/>
                  <a:pt x="169" y="112"/>
                </a:cubicBezTo>
                <a:close/>
                <a:moveTo>
                  <a:pt x="172" y="105"/>
                </a:moveTo>
                <a:cubicBezTo>
                  <a:pt x="171" y="103"/>
                  <a:pt x="170" y="98"/>
                  <a:pt x="172" y="96"/>
                </a:cubicBezTo>
                <a:cubicBezTo>
                  <a:pt x="173" y="97"/>
                  <a:pt x="173" y="101"/>
                  <a:pt x="174" y="103"/>
                </a:cubicBezTo>
                <a:cubicBezTo>
                  <a:pt x="173" y="104"/>
                  <a:pt x="172" y="104"/>
                  <a:pt x="172" y="105"/>
                </a:cubicBezTo>
                <a:close/>
                <a:moveTo>
                  <a:pt x="184" y="125"/>
                </a:moveTo>
                <a:cubicBezTo>
                  <a:pt x="180" y="115"/>
                  <a:pt x="175" y="106"/>
                  <a:pt x="174" y="93"/>
                </a:cubicBezTo>
                <a:cubicBezTo>
                  <a:pt x="178" y="100"/>
                  <a:pt x="179" y="108"/>
                  <a:pt x="182" y="116"/>
                </a:cubicBezTo>
                <a:cubicBezTo>
                  <a:pt x="183" y="119"/>
                  <a:pt x="183" y="122"/>
                  <a:pt x="185" y="123"/>
                </a:cubicBezTo>
                <a:cubicBezTo>
                  <a:pt x="187" y="121"/>
                  <a:pt x="184" y="119"/>
                  <a:pt x="183" y="115"/>
                </a:cubicBezTo>
                <a:cubicBezTo>
                  <a:pt x="182" y="113"/>
                  <a:pt x="181" y="110"/>
                  <a:pt x="181" y="107"/>
                </a:cubicBezTo>
                <a:cubicBezTo>
                  <a:pt x="179" y="102"/>
                  <a:pt x="176" y="94"/>
                  <a:pt x="176" y="89"/>
                </a:cubicBezTo>
                <a:cubicBezTo>
                  <a:pt x="181" y="100"/>
                  <a:pt x="183" y="112"/>
                  <a:pt x="188" y="122"/>
                </a:cubicBezTo>
                <a:cubicBezTo>
                  <a:pt x="187" y="123"/>
                  <a:pt x="185" y="125"/>
                  <a:pt x="184" y="125"/>
                </a:cubicBezTo>
                <a:close/>
                <a:moveTo>
                  <a:pt x="190" y="121"/>
                </a:moveTo>
                <a:cubicBezTo>
                  <a:pt x="188" y="120"/>
                  <a:pt x="187" y="116"/>
                  <a:pt x="187" y="115"/>
                </a:cubicBezTo>
                <a:cubicBezTo>
                  <a:pt x="184" y="110"/>
                  <a:pt x="183" y="104"/>
                  <a:pt x="182" y="98"/>
                </a:cubicBezTo>
                <a:cubicBezTo>
                  <a:pt x="181" y="98"/>
                  <a:pt x="181" y="98"/>
                  <a:pt x="181" y="97"/>
                </a:cubicBezTo>
                <a:cubicBezTo>
                  <a:pt x="182" y="97"/>
                  <a:pt x="182" y="97"/>
                  <a:pt x="182" y="97"/>
                </a:cubicBezTo>
                <a:cubicBezTo>
                  <a:pt x="185" y="105"/>
                  <a:pt x="189" y="113"/>
                  <a:pt x="190" y="121"/>
                </a:cubicBezTo>
                <a:close/>
                <a:moveTo>
                  <a:pt x="75" y="94"/>
                </a:moveTo>
                <a:cubicBezTo>
                  <a:pt x="77" y="97"/>
                  <a:pt x="83" y="93"/>
                  <a:pt x="87" y="95"/>
                </a:cubicBezTo>
                <a:cubicBezTo>
                  <a:pt x="89" y="90"/>
                  <a:pt x="96" y="86"/>
                  <a:pt x="102" y="88"/>
                </a:cubicBezTo>
                <a:cubicBezTo>
                  <a:pt x="95" y="99"/>
                  <a:pt x="81" y="102"/>
                  <a:pt x="68" y="107"/>
                </a:cubicBezTo>
                <a:cubicBezTo>
                  <a:pt x="68" y="107"/>
                  <a:pt x="67" y="107"/>
                  <a:pt x="66" y="107"/>
                </a:cubicBezTo>
                <a:cubicBezTo>
                  <a:pt x="65" y="110"/>
                  <a:pt x="62" y="111"/>
                  <a:pt x="62" y="115"/>
                </a:cubicBezTo>
                <a:cubicBezTo>
                  <a:pt x="74" y="116"/>
                  <a:pt x="91" y="115"/>
                  <a:pt x="102" y="118"/>
                </a:cubicBezTo>
                <a:cubicBezTo>
                  <a:pt x="103" y="114"/>
                  <a:pt x="107" y="112"/>
                  <a:pt x="108" y="107"/>
                </a:cubicBezTo>
                <a:cubicBezTo>
                  <a:pt x="105" y="105"/>
                  <a:pt x="98" y="110"/>
                  <a:pt x="95" y="106"/>
                </a:cubicBezTo>
                <a:cubicBezTo>
                  <a:pt x="104" y="102"/>
                  <a:pt x="116" y="97"/>
                  <a:pt x="118" y="87"/>
                </a:cubicBezTo>
                <a:cubicBezTo>
                  <a:pt x="121" y="79"/>
                  <a:pt x="108" y="75"/>
                  <a:pt x="102" y="75"/>
                </a:cubicBezTo>
                <a:cubicBezTo>
                  <a:pt x="95" y="75"/>
                  <a:pt x="91" y="78"/>
                  <a:pt x="86" y="82"/>
                </a:cubicBezTo>
                <a:cubicBezTo>
                  <a:pt x="82" y="86"/>
                  <a:pt x="76" y="89"/>
                  <a:pt x="75" y="94"/>
                </a:cubicBezTo>
                <a:close/>
                <a:moveTo>
                  <a:pt x="67" y="112"/>
                </a:moveTo>
                <a:cubicBezTo>
                  <a:pt x="66" y="111"/>
                  <a:pt x="67" y="110"/>
                  <a:pt x="69" y="110"/>
                </a:cubicBezTo>
                <a:cubicBezTo>
                  <a:pt x="68" y="111"/>
                  <a:pt x="67" y="111"/>
                  <a:pt x="67" y="112"/>
                </a:cubicBezTo>
                <a:close/>
                <a:moveTo>
                  <a:pt x="79" y="113"/>
                </a:moveTo>
                <a:cubicBezTo>
                  <a:pt x="79" y="112"/>
                  <a:pt x="81" y="112"/>
                  <a:pt x="82" y="113"/>
                </a:cubicBezTo>
                <a:cubicBezTo>
                  <a:pt x="82" y="114"/>
                  <a:pt x="79" y="113"/>
                  <a:pt x="79" y="113"/>
                </a:cubicBezTo>
                <a:close/>
                <a:moveTo>
                  <a:pt x="89" y="105"/>
                </a:moveTo>
                <a:cubicBezTo>
                  <a:pt x="88" y="104"/>
                  <a:pt x="92" y="104"/>
                  <a:pt x="92" y="103"/>
                </a:cubicBezTo>
                <a:cubicBezTo>
                  <a:pt x="93" y="104"/>
                  <a:pt x="89" y="104"/>
                  <a:pt x="89" y="105"/>
                </a:cubicBezTo>
                <a:close/>
                <a:moveTo>
                  <a:pt x="82" y="49"/>
                </a:moveTo>
                <a:cubicBezTo>
                  <a:pt x="82" y="51"/>
                  <a:pt x="85" y="48"/>
                  <a:pt x="87" y="50"/>
                </a:cubicBezTo>
                <a:cubicBezTo>
                  <a:pt x="86" y="53"/>
                  <a:pt x="82" y="54"/>
                  <a:pt x="83" y="59"/>
                </a:cubicBezTo>
                <a:cubicBezTo>
                  <a:pt x="87" y="58"/>
                  <a:pt x="86" y="50"/>
                  <a:pt x="91" y="49"/>
                </a:cubicBezTo>
                <a:cubicBezTo>
                  <a:pt x="93" y="49"/>
                  <a:pt x="95" y="51"/>
                  <a:pt x="97" y="50"/>
                </a:cubicBezTo>
                <a:cubicBezTo>
                  <a:pt x="99" y="46"/>
                  <a:pt x="94" y="46"/>
                  <a:pt x="91" y="46"/>
                </a:cubicBezTo>
                <a:cubicBezTo>
                  <a:pt x="87" y="46"/>
                  <a:pt x="82" y="46"/>
                  <a:pt x="82" y="49"/>
                </a:cubicBezTo>
                <a:close/>
                <a:moveTo>
                  <a:pt x="96" y="53"/>
                </a:moveTo>
                <a:cubicBezTo>
                  <a:pt x="94" y="56"/>
                  <a:pt x="95" y="62"/>
                  <a:pt x="99" y="62"/>
                </a:cubicBezTo>
                <a:cubicBezTo>
                  <a:pt x="104" y="63"/>
                  <a:pt x="105" y="56"/>
                  <a:pt x="107" y="53"/>
                </a:cubicBezTo>
                <a:cubicBezTo>
                  <a:pt x="108" y="52"/>
                  <a:pt x="111" y="52"/>
                  <a:pt x="109" y="51"/>
                </a:cubicBezTo>
                <a:cubicBezTo>
                  <a:pt x="104" y="51"/>
                  <a:pt x="105" y="58"/>
                  <a:pt x="99" y="59"/>
                </a:cubicBezTo>
                <a:cubicBezTo>
                  <a:pt x="95" y="55"/>
                  <a:pt x="101" y="53"/>
                  <a:pt x="102" y="51"/>
                </a:cubicBezTo>
                <a:cubicBezTo>
                  <a:pt x="101" y="48"/>
                  <a:pt x="99" y="51"/>
                  <a:pt x="96" y="53"/>
                </a:cubicBezTo>
                <a:close/>
                <a:moveTo>
                  <a:pt x="110" y="63"/>
                </a:moveTo>
                <a:cubicBezTo>
                  <a:pt x="112" y="63"/>
                  <a:pt x="113" y="62"/>
                  <a:pt x="115" y="62"/>
                </a:cubicBezTo>
                <a:cubicBezTo>
                  <a:pt x="115" y="61"/>
                  <a:pt x="115" y="61"/>
                  <a:pt x="115" y="59"/>
                </a:cubicBezTo>
                <a:cubicBezTo>
                  <a:pt x="114" y="58"/>
                  <a:pt x="113" y="61"/>
                  <a:pt x="111" y="61"/>
                </a:cubicBezTo>
                <a:cubicBezTo>
                  <a:pt x="111" y="59"/>
                  <a:pt x="110" y="59"/>
                  <a:pt x="110" y="58"/>
                </a:cubicBezTo>
                <a:cubicBezTo>
                  <a:pt x="111" y="56"/>
                  <a:pt x="115" y="58"/>
                  <a:pt x="116" y="56"/>
                </a:cubicBezTo>
                <a:cubicBezTo>
                  <a:pt x="116" y="55"/>
                  <a:pt x="115" y="55"/>
                  <a:pt x="114" y="55"/>
                </a:cubicBezTo>
                <a:cubicBezTo>
                  <a:pt x="115" y="53"/>
                  <a:pt x="118" y="53"/>
                  <a:pt x="121" y="53"/>
                </a:cubicBezTo>
                <a:cubicBezTo>
                  <a:pt x="121" y="48"/>
                  <a:pt x="116" y="51"/>
                  <a:pt x="114" y="51"/>
                </a:cubicBezTo>
                <a:cubicBezTo>
                  <a:pt x="111" y="52"/>
                  <a:pt x="104" y="61"/>
                  <a:pt x="110" y="63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53200" y="6477000"/>
            <a:ext cx="2438400" cy="228600"/>
          </a:xfrm>
          <a:noFill/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4D9A9D5-C006-43E4-BE4C-6B946157C29D}" type="slidenum">
              <a:rPr lang="en-US" altLang="en-US" sz="1000" smtClean="0">
                <a:solidFill>
                  <a:srgbClr val="989A99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en-US" sz="1000" dirty="0" smtClean="0">
              <a:solidFill>
                <a:srgbClr val="989A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2551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146185581"/>
              </p:ext>
            </p:extLst>
          </p:nvPr>
        </p:nvGraphicFramePr>
        <p:xfrm>
          <a:off x="457200" y="762000"/>
          <a:ext cx="5410200" cy="58448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46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800" dirty="0" smtClean="0"/>
              <a:t>What Do You Get?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53200" y="6477000"/>
            <a:ext cx="2438400" cy="228600"/>
          </a:xfrm>
          <a:noFill/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4D9A9D5-C006-43E4-BE4C-6B946157C29D}" type="slidenum">
              <a:rPr lang="en-US" altLang="en-US" sz="1000" smtClean="0">
                <a:solidFill>
                  <a:srgbClr val="989A99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en-US" sz="1000" dirty="0" smtClean="0">
              <a:solidFill>
                <a:srgbClr val="989A99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733800" y="1447800"/>
            <a:ext cx="4926004" cy="1086033"/>
            <a:chOff x="2935782" y="809167"/>
            <a:chExt cx="4926004" cy="1086033"/>
          </a:xfrm>
        </p:grpSpPr>
        <p:sp>
          <p:nvSpPr>
            <p:cNvPr id="9" name="Rectangle 8"/>
            <p:cNvSpPr/>
            <p:nvPr/>
          </p:nvSpPr>
          <p:spPr>
            <a:xfrm>
              <a:off x="2935782" y="809167"/>
              <a:ext cx="4926004" cy="1086033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2935782" y="809167"/>
              <a:ext cx="4926004" cy="10860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altLang="en-US" sz="2000" kern="1200" dirty="0" smtClean="0"/>
                <a:t>High-3 consecutive salary</a:t>
              </a:r>
              <a:endParaRPr lang="en-US" sz="2000" kern="1200" dirty="0">
                <a:latin typeface="Arial"/>
                <a:ea typeface="+mn-ea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667000" y="3200400"/>
            <a:ext cx="5782462" cy="1086033"/>
            <a:chOff x="2026499" y="2456337"/>
            <a:chExt cx="5782462" cy="1086033"/>
          </a:xfrm>
        </p:grpSpPr>
        <p:sp>
          <p:nvSpPr>
            <p:cNvPr id="13" name="Rectangle 12"/>
            <p:cNvSpPr/>
            <p:nvPr/>
          </p:nvSpPr>
          <p:spPr>
            <a:xfrm>
              <a:off x="2026499" y="2456337"/>
              <a:ext cx="5782462" cy="1086033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Rectangle 13"/>
            <p:cNvSpPr/>
            <p:nvPr/>
          </p:nvSpPr>
          <p:spPr>
            <a:xfrm>
              <a:off x="2026499" y="2456337"/>
              <a:ext cx="5782462" cy="10860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altLang="en-US" sz="2000" kern="1200" dirty="0" smtClean="0"/>
                <a:t>Years of creditable service</a:t>
              </a:r>
              <a:endParaRPr lang="en-US" altLang="en-US" sz="2000" kern="12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733800" y="4953000"/>
            <a:ext cx="5135880" cy="1086033"/>
            <a:chOff x="2895901" y="3946032"/>
            <a:chExt cx="5135880" cy="1086033"/>
          </a:xfrm>
        </p:grpSpPr>
        <p:sp>
          <p:nvSpPr>
            <p:cNvPr id="16" name="Rectangle 15"/>
            <p:cNvSpPr/>
            <p:nvPr/>
          </p:nvSpPr>
          <p:spPr>
            <a:xfrm>
              <a:off x="2895901" y="3946032"/>
              <a:ext cx="5135880" cy="1086033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Rectangle 16"/>
            <p:cNvSpPr/>
            <p:nvPr/>
          </p:nvSpPr>
          <p:spPr>
            <a:xfrm>
              <a:off x="2895901" y="3946032"/>
              <a:ext cx="5135880" cy="10860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000" i="0" kern="1200" dirty="0" smtClean="0"/>
                <a:t>For FERS </a:t>
              </a:r>
              <a:r>
                <a:rPr lang="en-US" sz="2000" i="0" kern="1200" dirty="0" smtClean="0"/>
                <a:t>the </a:t>
              </a:r>
              <a:r>
                <a:rPr lang="en-US" sz="2000" i="0" kern="1200" dirty="0" smtClean="0"/>
                <a:t>service factor is </a:t>
              </a:r>
              <a:r>
                <a:rPr lang="en-US" sz="2000" i="0" kern="1200" dirty="0" smtClean="0"/>
                <a:t>1.0% </a:t>
              </a:r>
              <a:r>
                <a:rPr lang="en-US" sz="2000" i="0" kern="1200" dirty="0" smtClean="0"/>
                <a:t>for first </a:t>
              </a:r>
              <a:r>
                <a:rPr lang="en-US" sz="2000" i="0" kern="1200" dirty="0" smtClean="0"/>
                <a:t>30 </a:t>
              </a:r>
              <a:r>
                <a:rPr lang="en-US" sz="2000" i="0" kern="1200" dirty="0" smtClean="0"/>
                <a:t>years and </a:t>
              </a:r>
              <a:r>
                <a:rPr lang="en-US" sz="2000" i="0" kern="1200" dirty="0" smtClean="0"/>
                <a:t>1.1% </a:t>
              </a:r>
              <a:r>
                <a:rPr lang="en-US" sz="2000" i="0" kern="1200" dirty="0" smtClean="0"/>
                <a:t>for all remaining </a:t>
              </a:r>
              <a:r>
                <a:rPr lang="en-US" sz="2000" i="0" kern="1200" dirty="0" smtClean="0"/>
                <a:t>years</a:t>
              </a:r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000" dirty="0" smtClean="0"/>
                <a:t>(CSRS 43 year &amp; 11 months = 80% salary)</a:t>
              </a:r>
              <a:r>
                <a:rPr lang="en-US" sz="2000" i="0" kern="1200" dirty="0" smtClean="0"/>
                <a:t> </a:t>
              </a:r>
              <a:endParaRPr lang="en-US" sz="1400" i="0" kern="1200" dirty="0">
                <a:latin typeface="Arial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425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800" dirty="0" smtClean="0"/>
              <a:t>FERS Annuity Supplement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609600" y="1481995"/>
            <a:ext cx="5257800" cy="3508653"/>
          </a:xfrm>
        </p:spPr>
        <p:txBody>
          <a:bodyPr wrap="square">
            <a:spAutoFit/>
          </a:bodyPr>
          <a:lstStyle/>
          <a:p>
            <a:pPr indent="-28575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400" b="0" dirty="0" smtClean="0"/>
              <a:t>Designed to take</a:t>
            </a:r>
            <a:r>
              <a:rPr lang="en-US" altLang="en-US" sz="2400" dirty="0" smtClean="0"/>
              <a:t> </a:t>
            </a:r>
            <a:r>
              <a:rPr lang="en-US" altLang="en-US" sz="2400" dirty="0"/>
              <a:t>the place of </a:t>
            </a:r>
            <a:r>
              <a:rPr lang="en-US" altLang="en-US" sz="2400" dirty="0" smtClean="0"/>
              <a:t>Social </a:t>
            </a:r>
            <a:r>
              <a:rPr lang="en-US" altLang="en-US" sz="2400" dirty="0"/>
              <a:t>Security portion </a:t>
            </a:r>
            <a:r>
              <a:rPr lang="en-US" altLang="en-US" sz="2400" b="0" dirty="0"/>
              <a:t>of </a:t>
            </a:r>
            <a:r>
              <a:rPr lang="en-US" altLang="en-US" sz="2400" b="0" dirty="0" smtClean="0"/>
              <a:t>retirement</a:t>
            </a:r>
            <a:endParaRPr lang="en-US" altLang="en-US" sz="2400" b="0" dirty="0"/>
          </a:p>
          <a:p>
            <a:pPr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400" dirty="0" smtClean="0"/>
              <a:t>Paid each month </a:t>
            </a:r>
            <a:r>
              <a:rPr lang="en-US" altLang="en-US" sz="2400" b="0" dirty="0" smtClean="0"/>
              <a:t>until you reach age 62 </a:t>
            </a:r>
          </a:p>
          <a:p>
            <a:pPr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400" b="0" dirty="0" smtClean="0"/>
              <a:t>Calculated using the </a:t>
            </a:r>
            <a:r>
              <a:rPr lang="en-US" altLang="en-US" sz="2400" dirty="0" smtClean="0"/>
              <a:t>social security benefit earned while employed under FERS</a:t>
            </a: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9794152-D028-48AF-88D1-0949ADB00055}" type="slidenum">
              <a:rPr lang="en-US" altLang="en-US" sz="1000" smtClean="0">
                <a:solidFill>
                  <a:srgbClr val="989A99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1000" dirty="0" smtClean="0">
              <a:solidFill>
                <a:srgbClr val="989A99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219200"/>
            <a:ext cx="2834640" cy="461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1433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Custom 4">
      <a:dk1>
        <a:sysClr val="windowText" lastClr="000000"/>
      </a:dk1>
      <a:lt1>
        <a:sysClr val="window" lastClr="FFFFFF"/>
      </a:lt1>
      <a:dk2>
        <a:srgbClr val="313131"/>
      </a:dk2>
      <a:lt2>
        <a:srgbClr val="8C8C8C"/>
      </a:lt2>
      <a:accent1>
        <a:srgbClr val="002776"/>
      </a:accent1>
      <a:accent2>
        <a:srgbClr val="81BC00"/>
      </a:accent2>
      <a:accent3>
        <a:srgbClr val="00A1DE"/>
      </a:accent3>
      <a:accent4>
        <a:srgbClr val="3C8A2E"/>
      </a:accent4>
      <a:accent5>
        <a:srgbClr val="72C7E7"/>
      </a:accent5>
      <a:accent6>
        <a:srgbClr val="BDD203"/>
      </a:accent6>
      <a:hlink>
        <a:srgbClr val="00A1DE"/>
      </a:hlink>
      <a:folHlink>
        <a:srgbClr val="72C7E7"/>
      </a:folHlink>
    </a:clrScheme>
    <a:fontScheme name="Blank Presentation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AC42C666B2544AA76F3D1870108FB2" ma:contentTypeVersion="0" ma:contentTypeDescription="Create a new document." ma:contentTypeScope="" ma:versionID="2f6963821278bcf834d985cea09dac5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4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A42509AE-E676-4261-B0B9-32F638A05BB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47008AF-5539-4379-832C-443E47D3BA1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07BE753D-3CDB-48EF-B5F2-B113CE044AC4}">
  <ds:schemaRefs>
    <ds:schemaRef ds:uri="http://schemas.microsoft.com/office/2006/documentManagement/types"/>
    <ds:schemaRef ds:uri="http://purl.org/dc/terms/"/>
    <ds:schemaRef ds:uri="http://schemas.microsoft.com/office/2006/metadata/properties"/>
    <ds:schemaRef ds:uri="http://purl.org/dc/elements/1.1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134B65C6-24A2-4F65-81AF-80AE975EA587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D8975DE9-81E6-4E24-8106-F288B1A1FD6C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4636274C-98EA-4435-833E-79751F29BB4F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30092</TotalTime>
  <Words>1880</Words>
  <Application>Microsoft Office PowerPoint</Application>
  <PresentationFormat>On-screen Show (4:3)</PresentationFormat>
  <Paragraphs>419</Paragraphs>
  <Slides>44</Slides>
  <Notes>44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Blank Presentation</vt:lpstr>
      <vt:lpstr>PowerPoint Presentation</vt:lpstr>
      <vt:lpstr>Introduction</vt:lpstr>
      <vt:lpstr>Your Total Compensation</vt:lpstr>
      <vt:lpstr>PLANNING FOR RETIREMENT</vt:lpstr>
      <vt:lpstr>The Facts</vt:lpstr>
      <vt:lpstr>Rules for Retirement</vt:lpstr>
      <vt:lpstr>Rules for Retirement – Other Career Employees</vt:lpstr>
      <vt:lpstr>What Do You Get?</vt:lpstr>
      <vt:lpstr>FERS Annuity Supplement</vt:lpstr>
      <vt:lpstr>Understanding Your Retirement</vt:lpstr>
      <vt:lpstr>2018 White House Budget</vt:lpstr>
      <vt:lpstr>PowerPoint Presentation</vt:lpstr>
      <vt:lpstr>Thinking About Retirement</vt:lpstr>
      <vt:lpstr>Retirement Example</vt:lpstr>
      <vt:lpstr>Manage What You Control</vt:lpstr>
      <vt:lpstr>FERS Matching</vt:lpstr>
      <vt:lpstr>Missing the Match</vt:lpstr>
      <vt:lpstr>TSP Contribution</vt:lpstr>
      <vt:lpstr>The Power of Compounding</vt:lpstr>
      <vt:lpstr>Manage Your Expenses</vt:lpstr>
      <vt:lpstr>TSP Investment Choices</vt:lpstr>
      <vt:lpstr>FERS: TSP Contributions Value</vt:lpstr>
      <vt:lpstr>CSRS: TSP Contributions Value</vt:lpstr>
      <vt:lpstr>FERS: TSP Contribution Matters More than Salary</vt:lpstr>
      <vt:lpstr>TSP Withdrawal Options</vt:lpstr>
      <vt:lpstr>HEALTH INSURANCE</vt:lpstr>
      <vt:lpstr>FEHB Overview</vt:lpstr>
      <vt:lpstr>Health Plan Options</vt:lpstr>
      <vt:lpstr>Why Don’t People Change?</vt:lpstr>
      <vt:lpstr>FEHB Enrollment</vt:lpstr>
      <vt:lpstr>Retiree Health Benefits</vt:lpstr>
      <vt:lpstr>What is Medicare? </vt:lpstr>
      <vt:lpstr>Understanding Medicare</vt:lpstr>
      <vt:lpstr>FEHB and Medicare in Retirement</vt:lpstr>
      <vt:lpstr>FEHB Resources</vt:lpstr>
      <vt:lpstr>Checkbook</vt:lpstr>
      <vt:lpstr>Checkbook</vt:lpstr>
      <vt:lpstr>Comparing FEHB Plans</vt:lpstr>
      <vt:lpstr>Health Care and FSA</vt:lpstr>
      <vt:lpstr>Flexible Spending Accounts</vt:lpstr>
      <vt:lpstr>FEGLI Overview</vt:lpstr>
      <vt:lpstr>FEGLI: Action Items and Resources</vt:lpstr>
      <vt:lpstr>Two Key Take-Aways</vt:lpstr>
      <vt:lpstr>PowerPoint Presentation</vt:lpstr>
    </vt:vector>
  </TitlesOfParts>
  <Company>USPS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Bryan  Duefrene</dc:creator>
  <cp:lastModifiedBy>Christophe Cp;e</cp:lastModifiedBy>
  <cp:revision>1045</cp:revision>
  <cp:lastPrinted>2017-07-27T17:06:49Z</cp:lastPrinted>
  <dcterms:created xsi:type="dcterms:W3CDTF">2010-10-06T12:33:53Z</dcterms:created>
  <dcterms:modified xsi:type="dcterms:W3CDTF">2017-09-19T19:37:47Z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0x01010093AC42C666B2544AA76F3D1870108FB2</vt:lpwstr>
  </property>
</Properties>
</file>